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93" r:id="rId3"/>
    <p:sldId id="445" r:id="rId4"/>
    <p:sldId id="259" r:id="rId5"/>
    <p:sldId id="286" r:id="rId6"/>
    <p:sldId id="375" r:id="rId7"/>
    <p:sldId id="365" r:id="rId8"/>
    <p:sldId id="446" r:id="rId9"/>
    <p:sldId id="368" r:id="rId10"/>
    <p:sldId id="447" r:id="rId11"/>
    <p:sldId id="376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3" r:id="rId37"/>
    <p:sldId id="472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486" r:id="rId51"/>
    <p:sldId id="487" r:id="rId52"/>
    <p:sldId id="488" r:id="rId53"/>
    <p:sldId id="492" r:id="rId54"/>
    <p:sldId id="490" r:id="rId55"/>
    <p:sldId id="489" r:id="rId56"/>
    <p:sldId id="491" r:id="rId57"/>
    <p:sldId id="493" r:id="rId58"/>
    <p:sldId id="494" r:id="rId59"/>
    <p:sldId id="495" r:id="rId60"/>
    <p:sldId id="496" r:id="rId61"/>
    <p:sldId id="497" r:id="rId62"/>
    <p:sldId id="498" r:id="rId63"/>
    <p:sldId id="499" r:id="rId64"/>
    <p:sldId id="500" r:id="rId65"/>
    <p:sldId id="501" r:id="rId66"/>
    <p:sldId id="502" r:id="rId67"/>
    <p:sldId id="503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  <p:sldId id="525" r:id="rId90"/>
    <p:sldId id="526" r:id="rId91"/>
    <p:sldId id="527" r:id="rId92"/>
    <p:sldId id="528" r:id="rId93"/>
    <p:sldId id="364" r:id="rId9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장범" initials="이" lastIdx="2" clrIdx="0">
    <p:extLst>
      <p:ext uri="{19B8F6BF-5375-455C-9EA6-DF929625EA0E}">
        <p15:presenceInfo xmlns:p15="http://schemas.microsoft.com/office/powerpoint/2012/main" userId="이장범" providerId="None"/>
      </p:ext>
    </p:extLst>
  </p:cmAuthor>
  <p:cmAuthor id="2" name="이장범" initials="이 [2]" lastIdx="1" clrIdx="1">
    <p:extLst>
      <p:ext uri="{19B8F6BF-5375-455C-9EA6-DF929625EA0E}">
        <p15:presenceInfo xmlns:p15="http://schemas.microsoft.com/office/powerpoint/2012/main" userId="e6a1fb438f5144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79A"/>
    <a:srgbClr val="F2F2F2"/>
    <a:srgbClr val="49699F"/>
    <a:srgbClr val="FAD6BE"/>
    <a:srgbClr val="EAF2FA"/>
    <a:srgbClr val="B4C7E7"/>
    <a:srgbClr val="344496"/>
    <a:srgbClr val="1A4494"/>
    <a:srgbClr val="C8D6EE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 autoAdjust="0"/>
    <p:restoredTop sz="94660"/>
  </p:normalViewPr>
  <p:slideViewPr>
    <p:cSldViewPr snapToGrid="0">
      <p:cViewPr>
        <p:scale>
          <a:sx n="100" d="100"/>
          <a:sy n="100" d="100"/>
        </p:scale>
        <p:origin x="-48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17T12:59:55.16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31175-270E-40B6-B088-1A5EE93407E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76E7-3FA4-41FA-A40C-CB1ED46D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03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7501-913C-4D02-919C-C683AE366372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24FC6-2D24-4EE1-A9F6-A0CBC97BA5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0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D41A8-65A0-4E5B-B658-4DFBA3593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D8C8C9-AF05-41DC-AE78-EA386310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DF8ED-3098-436D-A114-2F0A8DAC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944A5-6260-4629-8CC0-B31826A4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78594-72A6-4A36-82BE-9901CD1E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0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7B0A-27D3-4C16-9FF3-25B231C4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B093CA-8020-47DA-B18A-DCA611EE8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8F314-C1A7-4AE2-8B1B-B075CB96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3E837-1CCA-45DB-9566-FE659ABD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7EB3F-40F9-42F7-90AC-C44B78ED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1E0121-6DF4-4301-AF02-E08FEEE78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DB4F2E-6BBD-4AB8-863D-52272F2B1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82C77-FE67-4C44-9666-0FA2A65F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33A3B-5729-42BA-B8C2-5DE2D6A0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FC04B-B48C-4D82-A1E5-7D3B8185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6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0C20D-9703-4C2D-A41E-36E64A8D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B44B4-6839-497A-BF77-F0BC4BB7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A27F5-DFD1-48B4-B69D-E18C082A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1A0C5-2596-443B-BF42-2E2EE7C0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C3773-95F1-4CCA-AAE4-3BCC36F9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4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63D66-E135-47F4-A187-184BE5C8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D10A6-07B6-4B50-AB0E-56497B246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35B5A-A955-4DD7-8D5A-5EC49944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DC156-78E5-4DF3-872E-4D3B49F2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9440D-D35C-4239-8F86-0CB46A59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1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0F86-0D2C-4520-B15C-DF1300A0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F891E-71CB-42E9-A045-16B760E4E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64B53A-9D49-4407-8DA6-A2E34B3D5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F76941-27E2-4BCA-9F9A-662CA3C1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4A1C41-AC18-484A-B255-06AF7F08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492CE-63D9-4283-8B72-CBC03BA7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6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4BA27-1A51-4D8E-B696-6F548A0E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DC890-C4F1-4E79-BD2C-7219F77A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BEDFD-D31A-4217-BCFA-1266214D4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60C317-B57F-45A2-85B7-A9955A617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480355-6090-4C54-870C-A0F1DCA0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97CB4D-A666-45D9-875B-F5F7670B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195BB-5286-41C5-8C83-AE77F09F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864B3A-B045-4A6B-BB9D-F63CD54C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9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76C4F-2E21-403A-9C72-31E624E1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F38CC8-7220-47DF-BAAD-66531F3B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BBC799-AED3-4819-BDB3-D5451021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8FA51-9491-42C5-A146-D181C41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11BA28-7F58-411E-B43F-82DEED4D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A36706-C874-4371-8B80-DDCC44F3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423DF-1FDB-4A12-91FD-D29BA1F1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5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ABFD0-0F89-46BD-995F-926E5E8F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8BD27-B111-4D2E-8BD9-B6D0882F2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0FFC7-6789-483F-A151-D2088346C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5D6D2-078E-4C14-8169-2D20F926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6A8B9-D222-430D-A08C-305DEAAD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462EB-7CB2-4616-BFDC-F34F1E24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3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76DF7-1254-4075-A033-0BB8B386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0A71EB-A922-458C-8F6C-04C39A518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B7ABD3-3802-4CAB-8606-62D2593F2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6D33B8-71E5-48B8-A4ED-BC506D32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F2C6-3FBC-412F-96D5-E4769EDA0D24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4C3C3E-26A9-4EF5-8710-FD433F24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71117-6FCF-49A7-B8D3-4B0685DF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3D41-E655-4317-A7AE-088AF8FE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0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41237A-7BB9-48CE-8046-7607A44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B4F82-9E9E-47CE-ACE5-378DF332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0FF78-B15A-4484-8C21-4C61A5917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8C7F2C6-3FBC-412F-96D5-E4769EDA0D24}" type="datetimeFigureOut">
              <a:rPr lang="ko-KR" altLang="en-US" smtClean="0"/>
              <a:pPr/>
              <a:t>2023-01-30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900DE-84B6-4541-9430-18A003F17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92E40-DA98-49FE-91C4-5B4288B5E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E0C3D41-E655-4317-A7AE-088AF8FEA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60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XhlfVtGb19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cDVcgQpPI&amp;list=PLKtLBdGREmMmw86INhCWxJNfwBUcnxgZ6" TargetMode="External"/><Relationship Id="rId2" Type="http://schemas.openxmlformats.org/officeDocument/2006/relationships/hyperlink" Target="https://www.youtube.com/watch?v=LVkhk4MXQAg&amp;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751-9004.2007.00059.x" TargetMode="External"/><Relationship Id="rId2" Type="http://schemas.openxmlformats.org/officeDocument/2006/relationships/hyperlink" Target="https://psycnet.apa.org/record/2014-24220-0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doi.org/10.1177/109442819814001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i.org/10.1002/bimj.4710300308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econometrics-with-r.org/5-5-the-gauss-markov-theore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ukchanoh.wordpress.com/2015/07/08/multilevel-centering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ukchanoh.wordpress.com/2015/07/08/multilevel-centering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" y="4"/>
            <a:ext cx="12191999" cy="6121287"/>
            <a:chOff x="0" y="1"/>
            <a:chExt cx="12191999" cy="6121288"/>
          </a:xfrm>
        </p:grpSpPr>
        <p:sp>
          <p:nvSpPr>
            <p:cNvPr id="2" name="직사각형 1"/>
            <p:cNvSpPr/>
            <p:nvPr/>
          </p:nvSpPr>
          <p:spPr>
            <a:xfrm>
              <a:off x="0" y="1"/>
              <a:ext cx="12191999" cy="3831220"/>
            </a:xfrm>
            <a:prstGeom prst="rect">
              <a:avLst/>
            </a:prstGeom>
            <a:solidFill>
              <a:srgbClr val="17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05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</a:t>
              </a: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   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A3ED572-EF26-45F7-8F99-7E32AE53946A}"/>
                </a:ext>
              </a:extLst>
            </p:cNvPr>
            <p:cNvGrpSpPr/>
            <p:nvPr/>
          </p:nvGrpSpPr>
          <p:grpSpPr>
            <a:xfrm>
              <a:off x="1007433" y="2453417"/>
              <a:ext cx="10177131" cy="3667872"/>
              <a:chOff x="1007430" y="2448943"/>
              <a:chExt cx="10177131" cy="366787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BD438-B06D-48DF-9D2E-76D3BA6D961A}"/>
                  </a:ext>
                </a:extLst>
              </p:cNvPr>
              <p:cNvSpPr txBox="1"/>
              <p:nvPr/>
            </p:nvSpPr>
            <p:spPr>
              <a:xfrm>
                <a:off x="1007430" y="2448943"/>
                <a:ext cx="10177131" cy="107721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메타분석</a:t>
                </a:r>
                <a:endParaRPr lang="en-US" altLang="ko-KR" sz="4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Freestyle Script" panose="030804020302050B0404" pitchFamily="66" charset="0"/>
                    <a:ea typeface="나눔바른고딕" panose="020B0603020101020101" pitchFamily="50" charset="-127"/>
                  </a:rPr>
                  <a:t>Meta Analysis</a:t>
                </a:r>
                <a:endParaRPr lang="ko-KR" altLang="en-US" sz="2400" dirty="0">
                  <a:solidFill>
                    <a:schemeClr val="bg1"/>
                  </a:solidFill>
                  <a:latin typeface="Freestyle Script" panose="030804020302050B0404" pitchFamily="66" charset="0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25AF7-DC3F-4002-AF6E-31725609AD66}"/>
                  </a:ext>
                </a:extLst>
              </p:cNvPr>
              <p:cNvSpPr txBox="1"/>
              <p:nvPr/>
            </p:nvSpPr>
            <p:spPr>
              <a:xfrm>
                <a:off x="3883494" y="4683409"/>
                <a:ext cx="4580998" cy="143340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spc="-1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서울대학교  행정대학원  석사과정</a:t>
                </a:r>
                <a:endParaRPr lang="en-US" altLang="ko-KR" sz="2400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 상 원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846293" y="1915611"/>
              <a:ext cx="24994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2022</a:t>
              </a:r>
              <a:r>
                <a:rPr lang="ko-KR" altLang="en-US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 </a:t>
              </a:r>
              <a:r>
                <a:rPr lang="en-US" altLang="ko-KR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BK </a:t>
              </a:r>
              <a:r>
                <a:rPr lang="ko-KR" altLang="en-US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방법론 특강 </a:t>
              </a:r>
              <a:endParaRPr lang="en-US" altLang="ko-KR" dirty="0">
                <a:solidFill>
                  <a:srgbClr val="1A449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" y="0"/>
            <a:ext cx="12191999" cy="3831220"/>
            <a:chOff x="0" y="1"/>
            <a:chExt cx="12191999" cy="3831220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1999" cy="3831220"/>
            </a:xfrm>
            <a:prstGeom prst="rect">
              <a:avLst/>
            </a:prstGeom>
            <a:solidFill>
              <a:srgbClr val="17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05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</a:t>
              </a: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   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CBD438-B06D-48DF-9D2E-76D3BA6D961A}"/>
                </a:ext>
              </a:extLst>
            </p:cNvPr>
            <p:cNvSpPr txBox="1"/>
            <p:nvPr/>
          </p:nvSpPr>
          <p:spPr>
            <a:xfrm>
              <a:off x="741251" y="2023839"/>
              <a:ext cx="10709487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위계적 선형모형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59175" y="938728"/>
              <a:ext cx="40296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2400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2023</a:t>
              </a:r>
              <a:r>
                <a:rPr lang="ko-KR" altLang="en-US" sz="2400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 </a:t>
              </a:r>
              <a:r>
                <a:rPr lang="ko-KR" altLang="en-US" sz="2400" dirty="0" err="1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동계방법론</a:t>
              </a:r>
              <a:r>
                <a:rPr lang="ko-KR" altLang="en-US" sz="2400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세미나 </a:t>
              </a:r>
              <a:endParaRPr lang="en-US" altLang="ko-KR" sz="2800" dirty="0">
                <a:solidFill>
                  <a:srgbClr val="1A449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40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22355" y="1555434"/>
                <a:ext cx="9621783" cy="352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</a:pPr>
                <a:endParaRPr lang="ko-KR" altLang="en-US" sz="2000" dirty="0"/>
              </a:p>
              <a:p>
                <a:pPr marL="342900" lvl="0" indent="-342900">
                  <a:buAutoNum type="romanLcPeriod"/>
                </a:pPr>
                <a:r>
                  <a:rPr lang="en-US" altLang="ko-KR" sz="2000" b="1" dirty="0"/>
                  <a:t>Error</a:t>
                </a:r>
                <a:r>
                  <a:rPr lang="ko-KR" altLang="en-US" sz="2000" b="1" dirty="0" err="1"/>
                  <a:t>와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독립변수간에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상관관계가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없어야</a:t>
                </a:r>
                <a:r>
                  <a:rPr lang="ko-KR" altLang="en-US" sz="2000" b="1" dirty="0"/>
                  <a:t> 함 </a:t>
                </a:r>
                <a:r>
                  <a:rPr lang="en-US" altLang="ko-KR" sz="2000" b="1" dirty="0"/>
                  <a:t>(Endogeneity issue)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/>
                  <a:t>중요한 변수가 모형에서 생략되어지거나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비체계적 오류로 인한 측정오차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독립변수와 종속변수간 동시상관시 발생</a:t>
                </a:r>
                <a:br>
                  <a:rPr lang="ko-KR" altLang="en-US" sz="2000" dirty="0"/>
                </a:br>
                <a:endParaRPr lang="ko-KR" altLang="en-US" sz="2000" dirty="0"/>
              </a:p>
              <a:p>
                <a:pPr marL="342900" lvl="0" indent="-342900">
                  <a:buAutoNum type="romanLcPeriod" startAt="2"/>
                </a:pPr>
                <a:r>
                  <a:rPr lang="en-US" altLang="ko-KR" sz="2000" b="1" dirty="0"/>
                  <a:t>Error </a:t>
                </a:r>
                <a:r>
                  <a:rPr lang="ko-KR" altLang="en-US" sz="2000" b="1" dirty="0" err="1"/>
                  <a:t>간에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상관관계가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없어야</a:t>
                </a:r>
                <a:r>
                  <a:rPr lang="ko-KR" altLang="en-US" sz="2000" b="1" dirty="0"/>
                  <a:t> 함</a:t>
                </a:r>
                <a:br>
                  <a:rPr lang="ko-KR" altLang="en-US" sz="2000" dirty="0"/>
                </a:br>
                <a:endParaRPr lang="ko-KR" alt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𝐶𝑂𝑉</m:t>
                      </m:r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ko-KR" altLang="en-US" sz="2000" dirty="0"/>
                </a:br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/>
                  <a:t>상위수준</a:t>
                </a:r>
                <a:r>
                  <a:rPr lang="en-US" altLang="ko-KR" sz="2000" dirty="0"/>
                  <a:t>(Level 2) </a:t>
                </a:r>
                <a:r>
                  <a:rPr lang="ko-KR" altLang="en-US" sz="2000" dirty="0" err="1"/>
                  <a:t>군집화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000"/>
                      <m:t>→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Error</a:t>
                </a:r>
                <a:r>
                  <a:rPr lang="ko-KR" altLang="en-US" sz="2000" dirty="0"/>
                  <a:t>간에 상관관계가 발생한다면</a:t>
                </a:r>
                <a:r>
                  <a:rPr lang="en-US" altLang="ko-KR" sz="2000" dirty="0"/>
                  <a:t>?</a:t>
                </a:r>
                <a:br>
                  <a:rPr lang="en-US" altLang="ko-KR" sz="2000" dirty="0"/>
                </a:br>
                <a:r>
                  <a:rPr lang="ko-KR" altLang="en-US" sz="2000" dirty="0"/>
                  <a:t>회귀분석의 추정치의 분산이 과도하게 커짐 </a:t>
                </a:r>
                <a14:m>
                  <m:oMath xmlns:m="http://schemas.openxmlformats.org/officeDocument/2006/math">
                    <m:r>
                      <a:rPr lang="ko-KR" altLang="en-US" sz="2000"/>
                      <m:t>→</m:t>
                    </m:r>
                  </m:oMath>
                </a14:m>
                <a:r>
                  <a:rPr lang="ko-KR" altLang="en-US" sz="2000" dirty="0"/>
                  <a:t> 정확 </a:t>
                </a:r>
                <a:r>
                  <a:rPr lang="en-US" altLang="ko-KR" sz="2000" dirty="0"/>
                  <a:t>X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55" y="1555434"/>
                <a:ext cx="9621783" cy="3524683"/>
              </a:xfrm>
              <a:prstGeom prst="rect">
                <a:avLst/>
              </a:prstGeom>
              <a:blipFill>
                <a:blip r:embed="rId2"/>
                <a:stretch>
                  <a:fillRect l="-887" b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48624" y="946887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독립성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(Independence)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가정의 위배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Picture 1" descr="page5.png">
            <a:extLst>
              <a:ext uri="{FF2B5EF4-FFF2-40B4-BE49-F238E27FC236}">
                <a16:creationId xmlns:a16="http://schemas.microsoft.com/office/drawing/2014/main" id="{D5EEB76B-00BE-1B4B-071C-99D37639C29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43300" y="2829919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411CF-6460-BDDE-015E-C23BD4E15990}"/>
              </a:ext>
            </a:extLst>
          </p:cNvPr>
          <p:cNvSpPr txBox="1"/>
          <p:nvPr/>
        </p:nvSpPr>
        <p:spPr>
          <a:xfrm>
            <a:off x="1192306" y="998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사례 분석</a:t>
            </a:r>
            <a:r>
              <a:rPr lang="en-US" altLang="ko-KR" dirty="0"/>
              <a:t>: </a:t>
            </a:r>
            <a:r>
              <a:rPr lang="ko-KR" altLang="en-US" b="1" dirty="0"/>
              <a:t>학습시간과 통계과목 </a:t>
            </a:r>
            <a:r>
              <a:rPr lang="ko-KR" altLang="en-US" b="1" dirty="0" err="1"/>
              <a:t>성적간의</a:t>
            </a:r>
            <a:r>
              <a:rPr lang="ko-KR" altLang="en-US" b="1" dirty="0"/>
              <a:t> 관계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65F71-C7BF-9E6E-39A5-A3B835C4AC1D}"/>
              </a:ext>
            </a:extLst>
          </p:cNvPr>
          <p:cNvSpPr txBox="1"/>
          <p:nvPr/>
        </p:nvSpPr>
        <p:spPr>
          <a:xfrm>
            <a:off x="1192306" y="26357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모형</a:t>
            </a:r>
            <a:r>
              <a:rPr lang="en-US" altLang="ko-KR" b="1" dirty="0"/>
              <a:t>: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317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7C6A3C-ED6C-0A70-B2F5-35A766D0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54174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7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0D32222-F2ED-B67D-FE93-7B3A31D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00636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7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5D67CA-4D1D-E017-4C97-36D9D87C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18565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3F117B-66C9-1A00-6B05-F5F91180DFFD}"/>
              </a:ext>
            </a:extLst>
          </p:cNvPr>
          <p:cNvSpPr/>
          <p:nvPr/>
        </p:nvSpPr>
        <p:spPr>
          <a:xfrm>
            <a:off x="1285108" y="658963"/>
            <a:ext cx="9621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/>
              <a:t>다중회귀분석</a:t>
            </a:r>
            <a:r>
              <a:rPr lang="en-US" altLang="ko-KR" sz="2000" b="1" dirty="0"/>
              <a:t>(Pooled-OLS)</a:t>
            </a:r>
            <a:r>
              <a:rPr lang="ko-KR" altLang="en-US" sz="2000" b="1" dirty="0"/>
              <a:t>의 결과 </a:t>
            </a:r>
            <a:endParaRPr lang="en-US" altLang="ko-KR" sz="2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382894-60BF-E70C-B8DB-742F6643D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73694"/>
              </p:ext>
            </p:extLst>
          </p:nvPr>
        </p:nvGraphicFramePr>
        <p:xfrm>
          <a:off x="2191870" y="1287742"/>
          <a:ext cx="740036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073">
                  <a:extLst>
                    <a:ext uri="{9D8B030D-6E8A-4147-A177-3AD203B41FA5}">
                      <a16:colId xmlns:a16="http://schemas.microsoft.com/office/drawing/2014/main" val="82896552"/>
                    </a:ext>
                  </a:extLst>
                </a:gridCol>
                <a:gridCol w="1480073">
                  <a:extLst>
                    <a:ext uri="{9D8B030D-6E8A-4147-A177-3AD203B41FA5}">
                      <a16:colId xmlns:a16="http://schemas.microsoft.com/office/drawing/2014/main" val="373668110"/>
                    </a:ext>
                  </a:extLst>
                </a:gridCol>
                <a:gridCol w="1480073">
                  <a:extLst>
                    <a:ext uri="{9D8B030D-6E8A-4147-A177-3AD203B41FA5}">
                      <a16:colId xmlns:a16="http://schemas.microsoft.com/office/drawing/2014/main" val="69809471"/>
                    </a:ext>
                  </a:extLst>
                </a:gridCol>
                <a:gridCol w="1480073">
                  <a:extLst>
                    <a:ext uri="{9D8B030D-6E8A-4147-A177-3AD203B41FA5}">
                      <a16:colId xmlns:a16="http://schemas.microsoft.com/office/drawing/2014/main" val="3992078875"/>
                    </a:ext>
                  </a:extLst>
                </a:gridCol>
                <a:gridCol w="1480073">
                  <a:extLst>
                    <a:ext uri="{9D8B030D-6E8A-4147-A177-3AD203B41FA5}">
                      <a16:colId xmlns:a16="http://schemas.microsoft.com/office/drawing/2014/main" val="1244099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std.error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p.value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612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125.613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1.252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100.337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71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-1.460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0.030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-48.028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5811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3828B69-7D61-7C9D-FBD0-654156437413}"/>
              </a:ext>
            </a:extLst>
          </p:cNvPr>
          <p:cNvSpPr/>
          <p:nvPr/>
        </p:nvSpPr>
        <p:spPr>
          <a:xfrm>
            <a:off x="1285107" y="3228945"/>
            <a:ext cx="9621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Group</a:t>
            </a:r>
            <a:r>
              <a:rPr lang="ko-KR" altLang="en-US" sz="2000" b="1" dirty="0"/>
              <a:t>별 </a:t>
            </a:r>
            <a:r>
              <a:rPr lang="en-US" altLang="ko-KR" sz="2000" b="1" dirty="0"/>
              <a:t>OLS (30</a:t>
            </a:r>
            <a:r>
              <a:rPr lang="ko-KR" altLang="en-US" sz="2000" b="1" dirty="0"/>
              <a:t>개 그룹의 </a:t>
            </a:r>
            <a:r>
              <a:rPr lang="en-US" altLang="ko-KR" sz="2000" b="1" dirty="0"/>
              <a:t>estimates</a:t>
            </a:r>
            <a:r>
              <a:rPr lang="ko-KR" altLang="en-US" sz="2000" b="1" dirty="0"/>
              <a:t>들의 평균</a:t>
            </a:r>
            <a:r>
              <a:rPr lang="en-US" altLang="ko-KR" sz="2000" b="1" dirty="0"/>
              <a:t>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1C14E79-6DEB-2EA0-73C1-563735CBE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01576"/>
              </p:ext>
            </p:extLst>
          </p:nvPr>
        </p:nvGraphicFramePr>
        <p:xfrm>
          <a:off x="3555998" y="3767736"/>
          <a:ext cx="5080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std.error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46.263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1.941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25.361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0.493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0.048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10.775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76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How to investigate relationships between variables that reside at different hierarchical levels (Bryk &amp; </a:t>
            </a:r>
            <a:r>
              <a:rPr lang="en-US" altLang="ko-KR" sz="2000" dirty="0" err="1">
                <a:ea typeface="나눔바른고딕" panose="020B0603020101020101"/>
              </a:rPr>
              <a:t>Raudenbush</a:t>
            </a:r>
            <a:r>
              <a:rPr lang="en-US" altLang="ko-KR" sz="2000" dirty="0">
                <a:ea typeface="나눔바른고딕" panose="020B0603020101020101"/>
              </a:rPr>
              <a:t>, 2002)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Disaggregate?: </a:t>
            </a:r>
            <a:r>
              <a:rPr lang="en-US" altLang="ko-KR" sz="2000" dirty="0">
                <a:ea typeface="나눔바른고딕" panose="020B0603020101020101"/>
              </a:rPr>
              <a:t>POLS → independence of </a:t>
            </a:r>
            <a:r>
              <a:rPr lang="en-US" altLang="ko-KR" sz="2000" dirty="0" err="1">
                <a:ea typeface="나눔바른고딕" panose="020B0603020101020101"/>
              </a:rPr>
              <a:t>obs</a:t>
            </a:r>
            <a:r>
              <a:rPr lang="en-US" altLang="ko-KR" sz="2000" dirty="0">
                <a:ea typeface="나눔바른고딕" panose="020B0603020101020101"/>
              </a:rPr>
              <a:t> assumption violated, </a:t>
            </a:r>
            <a:r>
              <a:rPr lang="ko-KR" altLang="en-US" sz="2000" dirty="0">
                <a:ea typeface="나눔바른고딕" panose="020B0603020101020101"/>
              </a:rPr>
              <a:t>개인주의적 오류</a:t>
            </a:r>
            <a:r>
              <a:rPr lang="en-US" altLang="ko-KR" sz="2000" dirty="0">
                <a:ea typeface="나눔바른고딕" panose="020B0603020101020101"/>
              </a:rPr>
              <a:t>(individualistic fallacy)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Aggregate?: </a:t>
            </a:r>
            <a:r>
              <a:rPr lang="en-US" altLang="ko-KR" sz="2000" dirty="0">
                <a:ea typeface="나눔바른고딕" panose="020B0603020101020101"/>
              </a:rPr>
              <a:t>Between → waste information from </a:t>
            </a:r>
            <a:r>
              <a:rPr lang="en-US" altLang="ko-KR" sz="2000" dirty="0" err="1">
                <a:ea typeface="나눔바른고딕" panose="020B0603020101020101"/>
              </a:rPr>
              <a:t>indvs</a:t>
            </a:r>
            <a:r>
              <a:rPr lang="en-US" altLang="ko-KR" sz="2000" dirty="0">
                <a:ea typeface="나눔바른고딕" panose="020B0603020101020101"/>
              </a:rPr>
              <a:t>, sample ↓, </a:t>
            </a:r>
            <a:r>
              <a:rPr lang="ko-KR" altLang="en-US" sz="2000" dirty="0">
                <a:ea typeface="나눔바른고딕" panose="020B0603020101020101"/>
              </a:rPr>
              <a:t>생태학적 오류</a:t>
            </a:r>
            <a:r>
              <a:rPr lang="en-US" altLang="ko-KR" sz="2000" dirty="0">
                <a:ea typeface="나눔바른고딕" panose="020B0603020101020101"/>
              </a:rPr>
              <a:t>(Ecological Fallacy)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ea typeface="나눔바른고딕" panose="020B0603020101020101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접근의 한계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1" descr="pols.png">
            <a:extLst>
              <a:ext uri="{FF2B5EF4-FFF2-40B4-BE49-F238E27FC236}">
                <a16:creationId xmlns:a16="http://schemas.microsoft.com/office/drawing/2014/main" id="{DD9A9B0B-A2BA-6F19-5770-BE3411DDABD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2188" y="3802095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between.png">
            <a:extLst>
              <a:ext uri="{FF2B5EF4-FFF2-40B4-BE49-F238E27FC236}">
                <a16:creationId xmlns:a16="http://schemas.microsoft.com/office/drawing/2014/main" id="{5D95C11B-FC10-DD29-05B4-40CAF5A7582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49009" y="3429000"/>
            <a:ext cx="40386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055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786FD91-A826-D091-FB04-E6EC5B3B9BA3}"/>
                  </a:ext>
                </a:extLst>
              </p:cNvPr>
              <p:cNvSpPr/>
              <p:nvPr/>
            </p:nvSpPr>
            <p:spPr>
              <a:xfrm>
                <a:off x="1163810" y="619120"/>
                <a:ext cx="9621783" cy="497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>
                  <a:spcBef>
                    <a:spcPts val="3000"/>
                  </a:spcBef>
                  <a:buNone/>
                </a:pPr>
                <a:r>
                  <a:rPr lang="en-US" altLang="ko-KR" sz="2000" b="1" dirty="0">
                    <a:ea typeface="나눔바른고딕" panose="020B0603020101020101"/>
                  </a:rPr>
                  <a:t>Module I: Sum-up</a:t>
                </a:r>
              </a:p>
              <a:p>
                <a:pPr marL="0" lvl="0" indent="0">
                  <a:spcBef>
                    <a:spcPts val="3000"/>
                  </a:spcBef>
                  <a:buNone/>
                </a:pPr>
                <a:endParaRPr lang="en-US" altLang="ko-KR" sz="2000" b="1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ea typeface="나눔바른고딕" panose="020B0603020101020101"/>
                  </a:rPr>
                  <a:t>현대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사회에서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인간의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다양한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위계에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nested </a:t>
                </a:r>
                <a:r>
                  <a:rPr lang="ko-KR" altLang="en-US" sz="2000" dirty="0">
                    <a:ea typeface="나눔바른고딕" panose="020B0603020101020101"/>
                  </a:rPr>
                  <a:t>되어있는 존재이다</a:t>
                </a:r>
                <a:r>
                  <a:rPr lang="en-US" altLang="ko-KR" sz="2000" dirty="0">
                    <a:ea typeface="나눔바른고딕" panose="020B0603020101020101"/>
                  </a:rPr>
                  <a:t>.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ea typeface="나눔바른고딕" panose="020B0603020101020101"/>
                  </a:rPr>
                  <a:t>이러한 조직 내에서의 군집성으로 인해 서로서로에게 영향을 주게 되고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결과적으로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개체들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독립성을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가정하는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가우스</a:t>
                </a:r>
                <a:r>
                  <a:rPr lang="en-US" altLang="ko-KR" sz="2000" dirty="0" err="1">
                    <a:ea typeface="나눔바른고딕" panose="020B0603020101020101"/>
                  </a:rPr>
                  <a:t>-</a:t>
                </a:r>
                <a:r>
                  <a:rPr lang="ko-KR" altLang="en-US" sz="2000" dirty="0" err="1">
                    <a:ea typeface="나눔바른고딕" panose="020B0603020101020101"/>
                  </a:rPr>
                  <a:t>마르코프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가정을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충족하는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까다로움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ko-KR" altLang="en-US" dirty="0" err="1"/>
                  <a:t>기존방법은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(1) </a:t>
                </a:r>
                <a:r>
                  <a:rPr lang="ko-KR" altLang="en-US" dirty="0" err="1"/>
                  <a:t>개인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간의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완벽한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독립성이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존재하기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어렵고</a:t>
                </a:r>
                <a:r>
                  <a:rPr lang="en-US" altLang="ko-KR" dirty="0"/>
                  <a:t>, (2) </a:t>
                </a:r>
                <a:r>
                  <a:rPr lang="ko-KR" altLang="en-US" dirty="0" err="1"/>
                  <a:t>자료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자체가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nested</a:t>
                </a:r>
                <a:r>
                  <a:rPr lang="ko-KR" altLang="en-US" dirty="0" err="1"/>
                  <a:t>되어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있다는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것을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고려하지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못함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/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Individual </a:t>
                </a:r>
                <a:r>
                  <a:rPr lang="ko-KR" altLang="en-US" dirty="0" err="1"/>
                  <a:t>대상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연구에서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특히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조직맥락</a:t>
                </a:r>
                <a:r>
                  <a:rPr lang="en-US" altLang="ko-KR" dirty="0"/>
                  <a:t>) </a:t>
                </a:r>
                <a:r>
                  <a:rPr lang="en-US" altLang="ko-KR" dirty="0" err="1"/>
                  <a:t>OLS</a:t>
                </a:r>
                <a:r>
                  <a:rPr lang="ko-KR" altLang="en-US" dirty="0" err="1"/>
                  <a:t>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더이상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만능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X, </a:t>
                </a:r>
                <a:r>
                  <a:rPr lang="ko-KR" altLang="en-US" dirty="0" err="1"/>
                  <a:t>개인주의적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생태학적 오류를 범할 수 있게 됨</a:t>
                </a:r>
                <a:endParaRPr lang="en-US" altLang="ko-KR" dirty="0"/>
              </a:p>
              <a:p>
                <a:pPr marL="800100" lvl="1" indent="-342900">
                  <a:buFontTx/>
                  <a:buChar char="-"/>
                </a:pPr>
                <a:endParaRPr lang="ko-KR" altLang="en-US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ea typeface="나눔바른고딕" panose="020B0603020101020101"/>
                  </a:rPr>
                  <a:t>Pooled-</a:t>
                </a:r>
                <a:r>
                  <a:rPr lang="en-US" altLang="ko-KR" sz="2000" b="1" dirty="0" err="1">
                    <a:ea typeface="나눔바른고딕" panose="020B0603020101020101"/>
                  </a:rPr>
                  <a:t>OLS</a:t>
                </a:r>
                <a:r>
                  <a:rPr lang="ko-KR" altLang="en-US" sz="2000" dirty="0" err="1">
                    <a:ea typeface="나눔바른고딕" panose="020B0603020101020101"/>
                  </a:rPr>
                  <a:t>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군집성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무시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가우스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마르코브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가정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위배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심슨의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패러독스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개인주의적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오류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en-US" altLang="ko-KR" sz="2000" b="1" dirty="0">
                    <a:ea typeface="나눔바른고딕" panose="020B0603020101020101"/>
                  </a:rPr>
                  <a:t>Between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모형</a:t>
                </a:r>
                <a:r>
                  <a:rPr lang="ko-KR" altLang="en-US" sz="2000" dirty="0" err="1">
                    <a:ea typeface="나눔바른고딕" panose="020B0603020101020101"/>
                  </a:rPr>
                  <a:t>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개개인들의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특성이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고려되지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않는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문제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>
                    <a:ea typeface="나눔바른고딕" panose="020B0603020101020101"/>
                  </a:rPr>
                  <a:t>생태학적 오류</a:t>
                </a:r>
                <a:endParaRPr lang="en-US" altLang="ko-KR" sz="2000" dirty="0">
                  <a:ea typeface="나눔바른고딕" panose="020B0603020101020101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ko-KR" altLang="en-US" sz="2000" dirty="0">
                  <a:ea typeface="나눔바른고딕" panose="020B0603020101020101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 err="1">
                    <a:ea typeface="나눔바른고딕" panose="020B0603020101020101"/>
                  </a:rPr>
                  <a:t>HLM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필요성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:r>
                  <a:rPr lang="en-US" altLang="ko-KR" sz="2000" dirty="0" err="1">
                    <a:ea typeface="나눔바른고딕" panose="020B0603020101020101"/>
                  </a:rPr>
                  <a:t>within</a:t>
                </a:r>
                <a:r>
                  <a:rPr lang="ko-KR" altLang="en-US" sz="2000" dirty="0" err="1">
                    <a:ea typeface="나눔바른고딕" panose="020B0603020101020101"/>
                  </a:rPr>
                  <a:t>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 err="1">
                    <a:ea typeface="나눔바른고딕" panose="020B0603020101020101"/>
                  </a:rPr>
                  <a:t>between</a:t>
                </a:r>
                <a:r>
                  <a:rPr lang="ko-KR" altLang="en-US" sz="2000" dirty="0" err="1">
                    <a:ea typeface="나눔바른고딕" panose="020B0603020101020101"/>
                  </a:rPr>
                  <a:t>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동시에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다루고</a:t>
                </a:r>
                <a:r>
                  <a:rPr lang="en-US" altLang="ko-KR" sz="2000" dirty="0">
                    <a:ea typeface="나눔바른고딕" panose="020B0603020101020101"/>
                  </a:rPr>
                  <a:t>, level 1</a:t>
                </a:r>
                <a:r>
                  <a:rPr lang="ko-KR" altLang="en-US" sz="2000" dirty="0">
                    <a:ea typeface="나눔바른고딕" panose="020B0603020101020101"/>
                  </a:rPr>
                  <a:t>과 </a:t>
                </a:r>
                <a:r>
                  <a:rPr lang="en-US" altLang="ko-KR" sz="2000" dirty="0">
                    <a:ea typeface="나눔바른고딕" panose="020B0603020101020101"/>
                  </a:rPr>
                  <a:t>2</a:t>
                </a:r>
                <a:r>
                  <a:rPr lang="ko-KR" altLang="en-US" sz="2000" dirty="0">
                    <a:ea typeface="나눔바른고딕" panose="020B0603020101020101"/>
                  </a:rPr>
                  <a:t>를 </a:t>
                </a:r>
                <a:r>
                  <a:rPr lang="ko-KR" altLang="en-US" sz="2000" dirty="0" err="1">
                    <a:ea typeface="나눔바른고딕" panose="020B0603020101020101"/>
                  </a:rPr>
                  <a:t>동시에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고려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786FD91-A826-D091-FB04-E6EC5B3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810" y="619120"/>
                <a:ext cx="9621783" cy="4970591"/>
              </a:xfrm>
              <a:prstGeom prst="rect">
                <a:avLst/>
              </a:prstGeom>
              <a:blipFill>
                <a:blip r:embed="rId2"/>
                <a:stretch>
                  <a:fillRect l="-697" t="-736" r="-507" b="-1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22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6419A4-3FEB-4614-9183-39AFE302E284}"/>
              </a:ext>
            </a:extLst>
          </p:cNvPr>
          <p:cNvGrpSpPr/>
          <p:nvPr/>
        </p:nvGrpSpPr>
        <p:grpSpPr>
          <a:xfrm>
            <a:off x="3337311" y="2531675"/>
            <a:ext cx="5517377" cy="1692082"/>
            <a:chOff x="3337306" y="2219117"/>
            <a:chExt cx="5517377" cy="1692081"/>
          </a:xfrm>
        </p:grpSpPr>
        <p:sp>
          <p:nvSpPr>
            <p:cNvPr id="4" name="TextBox 3"/>
            <p:cNvSpPr txBox="1"/>
            <p:nvPr/>
          </p:nvSpPr>
          <p:spPr>
            <a:xfrm>
              <a:off x="5231901" y="2219117"/>
              <a:ext cx="1728192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7306" y="3449533"/>
              <a:ext cx="551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Module II: </a:t>
              </a:r>
              <a:r>
                <a:rPr lang="ko-KR" altLang="en-US" sz="2400" dirty="0"/>
                <a:t>위계적 선형모형의 개념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145488" y="3296335"/>
              <a:ext cx="1901019" cy="0"/>
            </a:xfrm>
            <a:prstGeom prst="line">
              <a:avLst/>
            </a:prstGeom>
            <a:ln w="3175">
              <a:solidFill>
                <a:srgbClr val="383E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55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888083"/>
            <a:ext cx="96217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16479A"/>
                </a:solidFill>
                <a:ea typeface="나눔바른고딕" panose="020B0603020101020101"/>
              </a:rPr>
              <a:t>(Hierarchical Linear Modelling = Mixed Effect Model = Multilevel 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designed to overcome the weakness of the disaggregated and aggregated approaches</a:t>
            </a:r>
            <a:br>
              <a:rPr lang="en-US" altLang="ko-KR" sz="2000" dirty="0">
                <a:ea typeface="나눔바른고딕" panose="020B0603020101020101"/>
              </a:rPr>
            </a:br>
            <a:endParaRPr lang="en-US" altLang="ko-KR" sz="2000" dirty="0">
              <a:ea typeface="나눔바른고딕" panose="020B060302010102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explicitly model both individual and group level residuals, therefore, recognizing the partial interdependence of individuals within the same group (compared to OLS)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investigate both lower-level unit and higher-level unit variance in the outcome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ea typeface="나눔바른고딕" panose="020B060302010102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Model both within and between group variance (i.e., able to preserve potentially meaningful within-group variance) + Investigate the influence of higher-level units on lower-level outcomes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27401" y="1260875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>
                <a:ea typeface="나눔바른고딕" panose="020B0603020101020101"/>
              </a:rPr>
              <a:t>위계적 선형 모형 </a:t>
            </a:r>
            <a:r>
              <a:rPr lang="en-US" altLang="ko-KR" sz="2400" b="1" dirty="0">
                <a:ea typeface="나눔바른고딕" panose="020B0603020101020101"/>
              </a:rPr>
              <a:t>(HLM)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0473F-7CF0-2F2B-1848-FD9967026993}"/>
              </a:ext>
            </a:extLst>
          </p:cNvPr>
          <p:cNvSpPr txBox="1"/>
          <p:nvPr/>
        </p:nvSpPr>
        <p:spPr>
          <a:xfrm>
            <a:off x="335360" y="495412"/>
            <a:ext cx="794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02 </a:t>
            </a:r>
            <a:r>
              <a:rPr lang="ko-KR" altLang="en-US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선형모형의 개념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91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3392" y="718462"/>
            <a:ext cx="8942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열심히 해봅시다</a:t>
            </a:r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sz="2800" b="1" dirty="0" err="1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영차영차</a:t>
            </a:r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2" name="Picture 1" descr="fig2.jpg">
            <a:extLst>
              <a:ext uri="{FF2B5EF4-FFF2-40B4-BE49-F238E27FC236}">
                <a16:creationId xmlns:a16="http://schemas.microsoft.com/office/drawing/2014/main" id="{3EA991B6-7870-BCCC-07F9-080F6838CA5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91243" y="1557941"/>
            <a:ext cx="6209513" cy="46571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308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Improves estimation of individual effects</a:t>
            </a:r>
            <a:r>
              <a:rPr lang="en-US" altLang="ko-KR" sz="2000" dirty="0">
                <a:ea typeface="나눔바른고딕" panose="020B0603020101020101"/>
              </a:rPr>
              <a:t> 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Models cross-level effects</a:t>
            </a:r>
            <a:r>
              <a:rPr lang="en-US" altLang="ko-KR" sz="2000" dirty="0">
                <a:ea typeface="나눔바른고딕" panose="020B0603020101020101"/>
              </a:rPr>
              <a:t>: an interaction 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Better partitioning of variance and covariance</a:t>
            </a:r>
            <a:r>
              <a:rPr lang="en-US" altLang="ko-KR" sz="2000" dirty="0">
                <a:ea typeface="나눔바른고딕" panose="020B0603020101020101"/>
              </a:rPr>
              <a:t>   you have variance and covariance of data set, and you can think about how much is due to Level 2 and how much is due to Level 1 etc.   E.g. How much is school, how much is student?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No assumption of homogeneity of slopes</a:t>
            </a:r>
            <a:r>
              <a:rPr lang="en-US" altLang="ko-KR" sz="2000" dirty="0">
                <a:ea typeface="나눔바른고딕" panose="020B0603020101020101"/>
              </a:rPr>
              <a:t>   i.e., that each data entry can have a different slope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No assumption of independence</a:t>
            </a:r>
            <a:r>
              <a:rPr lang="en-US" altLang="ko-KR" sz="2000" dirty="0">
                <a:ea typeface="나눔바른고딕" panose="020B0603020101020101"/>
              </a:rPr>
              <a:t>   because in this model they are correlated 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ea typeface="나눔바른고딕" panose="020B0603020101020101"/>
              </a:rPr>
              <a:t>Missing data OK </a:t>
            </a:r>
            <a:r>
              <a:rPr lang="en-US" altLang="ko-KR" sz="2000" dirty="0">
                <a:ea typeface="나눔바른고딕" panose="020B0603020101020101"/>
              </a:rPr>
              <a:t>the structure of the data – you don’t need data for people at every time point (e.g., repeated measures), or every group has to have a score for every person (e.g., nested)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ea typeface="나눔바른고딕" panose="020B0603020101020101"/>
              </a:rPr>
              <a:t>위계적 선형 모형 </a:t>
            </a:r>
            <a:r>
              <a:rPr lang="en-US" altLang="ko-KR" sz="2400" b="1" dirty="0">
                <a:ea typeface="나눔바른고딕" panose="020B0603020101020101"/>
              </a:rPr>
              <a:t>(HLM)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의 장점</a:t>
            </a:r>
            <a:endParaRPr lang="en-US" altLang="ko-KR" sz="2400" b="1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4347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1365569"/>
                <a:ext cx="9621783" cy="4722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ea typeface="나눔바른고딕" panose="020B0603020101020101"/>
                  </a:rPr>
                  <a:t>OLS</a:t>
                </a:r>
                <a:r>
                  <a:rPr lang="ko-KR" altLang="en-US" sz="2000" dirty="0" err="1">
                    <a:ea typeface="나눔바른고딕" panose="020B0603020101020101"/>
                  </a:rPr>
                  <a:t>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대한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고려없이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개인들을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동일하게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고려</a:t>
                </a:r>
                <a:r>
                  <a:rPr lang="ko-KR" altLang="en-US" sz="2000" dirty="0">
                    <a:ea typeface="나눔바른고딕" panose="020B0603020101020101"/>
                  </a:rPr>
                  <a:t>  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 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ko-KR" altLang="ar-AE" sz="200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 err="1">
                    <a:ea typeface="나눔바른고딕" panose="020B0603020101020101"/>
                  </a:rPr>
                  <a:t>HLM</a:t>
                </a:r>
                <a:r>
                  <a:rPr lang="ko-KR" altLang="en-US" sz="2000" dirty="0" err="1">
                    <a:ea typeface="나눔바른고딕" panose="020B0603020101020101"/>
                  </a:rPr>
                  <a:t>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내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ko-KR" altLang="en-US" sz="2000" dirty="0" err="1">
                    <a:ea typeface="나눔바른고딕" panose="020B0603020101020101"/>
                  </a:rPr>
                  <a:t>개인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)</a:t>
                </a:r>
                <a:r>
                  <a:rPr lang="ko-KR" altLang="en-US" sz="2000" dirty="0">
                    <a:ea typeface="나눔바른고딕" panose="020B0603020101020101"/>
                  </a:rPr>
                  <a:t>과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간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)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별개로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model specification </a:t>
                </a:r>
                <a:r>
                  <a:rPr lang="en-US" altLang="ko-KR" sz="2000" b="1" dirty="0">
                    <a:ea typeface="나눔바른고딕" panose="020B0603020101020101"/>
                  </a:rPr>
                  <a:t>Level 1: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 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ko-KR" altLang="ar-AE" sz="200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ar-AE" altLang="ko-KR" sz="2000" b="1" dirty="0">
                  <a:ea typeface="나눔바른고딕" panose="020B0603020101020101"/>
                </a:endParaRPr>
              </a:p>
              <a:p>
                <a:pPr lvl="1"/>
                <a:r>
                  <a:rPr lang="en-US" altLang="ko-KR" sz="2000" b="1" dirty="0">
                    <a:ea typeface="나눔바른고딕" panose="020B0603020101020101"/>
                  </a:rPr>
                  <a:t>Level 2: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𝐼𝑛𝑡𝑒𝑟𝑐𝑒𝑝𝑡</m:t>
                          </m:r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, 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𝑆𝑙𝑜𝑝𝑒</m:t>
                          </m:r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 altLang="ko-KR" sz="2000" b="1" dirty="0">
                  <a:ea typeface="나눔바른고딕" panose="020B0603020101020101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ko-KR" altLang="ar-AE" sz="200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ar-AE" altLang="ko-KR" sz="2000" b="1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sz="2000" b="1" dirty="0">
                    <a:ea typeface="나눔바른고딕" panose="020B0603020101020101"/>
                  </a:rPr>
                  <a:t>Fixed effects: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𝛄</m:t>
                        </m:r>
                      </m:e>
                      <m:sub>
                        <m:r>
                          <a:rPr lang="ar-AE" altLang="ko-KR" sz="2000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:r>
                  <a:rPr lang="en-US" altLang="ko-KR" sz="2000" dirty="0">
                    <a:ea typeface="나눔바른고딕" panose="020B0603020101020101"/>
                  </a:rPr>
                  <a:t>average outcome for sample of groups, 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𝛄</m:t>
                        </m:r>
                      </m:e>
                      <m:sub>
                        <m:r>
                          <a:rPr lang="ar-AE" altLang="ko-KR" sz="20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:r>
                  <a:rPr lang="en-US" altLang="ko-KR" sz="2000" dirty="0">
                    <a:ea typeface="나눔바른고딕" panose="020B0603020101020101"/>
                  </a:rPr>
                  <a:t>average individual effect (slope) on outcome</a:t>
                </a:r>
              </a:p>
              <a:p>
                <a:pPr lvl="0"/>
                <a:r>
                  <a:rPr lang="en-US" altLang="ko-KR" sz="2000" b="1" dirty="0">
                    <a:ea typeface="나눔바른고딕" panose="020B0603020101020101"/>
                  </a:rPr>
                  <a:t>Random effects:</a:t>
                </a:r>
                <a:endParaRPr lang="en-US" altLang="ko-KR" sz="2000" dirty="0">
                  <a:ea typeface="나눔바른고딕" panose="020B0603020101020101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ar-AE" altLang="ko-KR" sz="20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:r>
                  <a:rPr lang="en-US" altLang="ko-KR" sz="2000" dirty="0">
                    <a:ea typeface="나눔바른고딕" panose="020B0603020101020101"/>
                  </a:rPr>
                  <a:t>unique effect of group j on average outcome</a:t>
                </a:r>
                <a:br>
                  <a:rPr lang="en-US" altLang="ko-KR" sz="2000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ar-AE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:r>
                  <a:rPr lang="en-US" altLang="ko-KR" sz="2000" dirty="0">
                    <a:ea typeface="나눔바른고딕" panose="020B0603020101020101"/>
                  </a:rPr>
                  <a:t>unique effect of group j on average slope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1365569"/>
                <a:ext cx="9621783" cy="4722575"/>
              </a:xfrm>
              <a:prstGeom prst="rect">
                <a:avLst/>
              </a:prstGeom>
              <a:blipFill>
                <a:blip r:embed="rId2"/>
                <a:stretch>
                  <a:fillRect l="-697" t="-645" b="-1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ea typeface="나눔바른고딕" panose="020B0603020101020101"/>
              </a:rPr>
              <a:t>위계적 선형 모형 </a:t>
            </a:r>
            <a:r>
              <a:rPr lang="en-US" altLang="ko-KR" sz="2400" b="1" dirty="0">
                <a:ea typeface="나눔바른고딕" panose="020B0603020101020101"/>
              </a:rPr>
              <a:t>(HLM)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의 이론</a:t>
            </a:r>
            <a:endParaRPr lang="en-US" altLang="ko-KR" sz="2400" b="1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8248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1365569"/>
                <a:ext cx="9621783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buAutoNum type="arabicPeriod"/>
                </a:pPr>
                <a:r>
                  <a:rPr lang="ko-KR" altLang="en-US" dirty="0">
                    <a:ea typeface="나눔바른고딕" panose="020B0603020101020101"/>
                  </a:rPr>
                  <a:t>우리나라 중학생 수학성취도의 학교 간 교육격차는 </a:t>
                </a:r>
                <a:r>
                  <a:rPr lang="ko-KR" altLang="en-US" dirty="0" err="1">
                    <a:ea typeface="나눔바른고딕" panose="020B0603020101020101"/>
                  </a:rPr>
                  <a:t>어느정도인가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중학교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학생들의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동일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내에서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어느정도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차이가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있는가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학생들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사이의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차이에서</a:t>
                </a:r>
                <a:r>
                  <a:rPr lang="ko-KR" altLang="en-US" dirty="0">
                    <a:ea typeface="나눔바른고딕" panose="020B0603020101020101"/>
                  </a:rPr>
                  <a:t> 몇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가 </a:t>
                </a:r>
                <a:r>
                  <a:rPr lang="ko-KR" altLang="en-US" dirty="0" err="1">
                    <a:ea typeface="나눔바른고딕" panose="020B0603020101020101"/>
                  </a:rPr>
                  <a:t>소속학교의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영향인가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학생들의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개인차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요인의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영향을</a:t>
                </a:r>
                <a:r>
                  <a:rPr lang="ko-KR" altLang="en-US" dirty="0">
                    <a:ea typeface="나눔바른고딕" panose="020B0603020101020101"/>
                  </a:rPr>
                  <a:t> 더 </a:t>
                </a:r>
                <a:r>
                  <a:rPr lang="ko-KR" altLang="en-US" dirty="0" err="1">
                    <a:ea typeface="나눔바른고딕" panose="020B0603020101020101"/>
                  </a:rPr>
                  <a:t>많이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받는가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아니면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학교차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요인의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영향을</a:t>
                </a:r>
                <a:r>
                  <a:rPr lang="ko-KR" altLang="en-US" dirty="0">
                    <a:ea typeface="나눔바른고딕" panose="020B0603020101020101"/>
                  </a:rPr>
                  <a:t> 더 </a:t>
                </a:r>
                <a:r>
                  <a:rPr lang="ko-KR" altLang="en-US" dirty="0" err="1">
                    <a:ea typeface="나눔바른고딕" panose="020B0603020101020101"/>
                  </a:rPr>
                  <a:t>많이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받는가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저소득층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학생비율이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높은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학생들은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수학성취도에서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어느정도의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불이익을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받는가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가정의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ea typeface="나눔바른고딕" panose="020B0603020101020101"/>
                  </a:rPr>
                  <a:t>SES</a:t>
                </a:r>
                <a:r>
                  <a:rPr lang="ko-KR" altLang="en-US" dirty="0" err="1">
                    <a:ea typeface="나눔바른고딕" panose="020B0603020101020101"/>
                  </a:rPr>
                  <a:t>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어느정도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관련이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있는가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학생가정의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ea typeface="나눔바른고딕" panose="020B0603020101020101"/>
                  </a:rPr>
                  <a:t>SES</a:t>
                </a:r>
                <a:r>
                  <a:rPr lang="ko-KR" altLang="en-US" dirty="0" err="1">
                    <a:ea typeface="나눔바른고딕" panose="020B0603020101020101"/>
                  </a:rPr>
                  <a:t>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통제한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이후엥도</a:t>
                </a:r>
                <a:r>
                  <a:rPr lang="en-US" altLang="ko-KR" dirty="0">
                    <a:ea typeface="나눔바른고딕" panose="020B0603020101020101"/>
                  </a:rPr>
                  <a:t>, </a:t>
                </a:r>
                <a:r>
                  <a:rPr lang="ko-KR" altLang="en-US" dirty="0" err="1">
                    <a:ea typeface="나눔바른고딕" panose="020B0603020101020101"/>
                  </a:rPr>
                  <a:t>학교별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고정평균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여전히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학교간에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차이가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있는가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가정의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ea typeface="나눔바른고딕" panose="020B0603020101020101"/>
                  </a:rPr>
                  <a:t>SES</a:t>
                </a:r>
                <a:r>
                  <a:rPr lang="ko-KR" altLang="en-US" dirty="0" err="1">
                    <a:ea typeface="나눔바른고딕" panose="020B0603020101020101"/>
                  </a:rPr>
                  <a:t>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미치는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효과는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모든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학교에서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유사한가</a:t>
                </a:r>
                <a:r>
                  <a:rPr lang="en-US" altLang="ko-KR" dirty="0">
                    <a:ea typeface="나눔바른고딕" panose="020B0603020101020101"/>
                  </a:rPr>
                  <a:t>? </a:t>
                </a:r>
                <a:r>
                  <a:rPr lang="ko-KR" altLang="en-US" dirty="0" err="1">
                    <a:ea typeface="나눔바른고딕" panose="020B0603020101020101"/>
                  </a:rPr>
                  <a:t>만일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따라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다르다면</a:t>
                </a:r>
                <a:r>
                  <a:rPr lang="ko-KR" altLang="en-US" dirty="0">
                    <a:ea typeface="나눔바른고딕" panose="020B0603020101020101"/>
                  </a:rPr>
                  <a:t> 그 </a:t>
                </a:r>
                <a:r>
                  <a:rPr lang="ko-KR" altLang="en-US" dirty="0" err="1">
                    <a:ea typeface="나눔바른고딕" panose="020B0603020101020101"/>
                  </a:rPr>
                  <a:t>크기는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정도인가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가정배경을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통제한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이후에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어떠한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특성의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중학교에서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평균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높은가</a:t>
                </a:r>
                <a:r>
                  <a:rPr lang="en-US" altLang="ko-KR" dirty="0">
                    <a:ea typeface="나눔바른고딕" panose="020B0603020101020101"/>
                  </a:rPr>
                  <a:t>?  </a:t>
                </a:r>
              </a:p>
              <a:p>
                <a:pPr marL="342900" lvl="0" indent="-342900" algn="just">
                  <a:buAutoNum type="arabicPeriod"/>
                </a:pPr>
                <a:r>
                  <a:rPr lang="ko-KR" altLang="en-US" dirty="0" err="1">
                    <a:ea typeface="나눔바른고딕" panose="020B0603020101020101"/>
                  </a:rPr>
                  <a:t>학생들의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수학성취도가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가정환경에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영향을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받는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정도는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어떤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특성의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학교에서</a:t>
                </a:r>
                <a:r>
                  <a:rPr lang="ko-KR" altLang="en-US" dirty="0">
                    <a:ea typeface="나눔바른고딕" panose="020B0603020101020101"/>
                  </a:rPr>
                  <a:t> 더 </a:t>
                </a:r>
                <a:r>
                  <a:rPr lang="ko-KR" altLang="en-US" dirty="0" err="1">
                    <a:ea typeface="나눔바른고딕" panose="020B0603020101020101"/>
                  </a:rPr>
                  <a:t>커지는가</a:t>
                </a:r>
                <a:r>
                  <a:rPr lang="en-US" altLang="ko-KR" dirty="0">
                    <a:ea typeface="나눔바른고딕" panose="020B0603020101020101"/>
                  </a:rPr>
                  <a:t>?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1365569"/>
                <a:ext cx="9621783" cy="4524315"/>
              </a:xfrm>
              <a:prstGeom prst="rect">
                <a:avLst/>
              </a:prstGeom>
              <a:blipFill>
                <a:blip r:embed="rId2"/>
                <a:stretch>
                  <a:fillRect l="-697" t="-1213" r="-507" b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HLM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해결가능한 연구문제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examples (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강상진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214421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1365569"/>
                <a:ext cx="9621783" cy="3802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b="1" dirty="0">
                    <a:ea typeface="나눔바른고딕" panose="020B0603020101020101"/>
                  </a:rPr>
                  <a:t>Fixed Effects</a:t>
                </a:r>
                <a:r>
                  <a:rPr lang="en-US" altLang="ko-KR" dirty="0">
                    <a:ea typeface="나눔바른고딕" panose="020B0603020101020101"/>
                  </a:rPr>
                  <a:t>: </a:t>
                </a:r>
                <a:r>
                  <a:rPr lang="ko-KR" altLang="en-US" dirty="0" err="1">
                    <a:ea typeface="나눔바른고딕" panose="020B0603020101020101"/>
                  </a:rPr>
                  <a:t>선형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회귀모델과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같이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절편</a:t>
                </a:r>
                <a:r>
                  <a:rPr lang="ko-KR" altLang="en-US" dirty="0">
                    <a:ea typeface="나눔바른고딕" panose="020B0603020101020101"/>
                  </a:rPr>
                  <a:t> 및 </a:t>
                </a:r>
                <a:r>
                  <a:rPr lang="ko-KR" altLang="en-US" dirty="0" err="1">
                    <a:ea typeface="나눔바른고딕" panose="020B0603020101020101"/>
                  </a:rPr>
                  <a:t>기울기의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추정계수가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집단에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따라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변화하지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않고</a:t>
                </a:r>
                <a:r>
                  <a:rPr lang="ko-KR" altLang="en-US" dirty="0">
                    <a:ea typeface="나눔바른고딕" panose="020B0603020101020101"/>
                  </a:rPr>
                  <a:t> 단 </a:t>
                </a:r>
                <a:r>
                  <a:rPr lang="ko-KR" altLang="en-US" dirty="0" err="1">
                    <a:ea typeface="나눔바른고딕" panose="020B0603020101020101"/>
                  </a:rPr>
                  <a:t>하나의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값을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가짐</a:t>
                </a:r>
                <a:endParaRPr lang="ko-KR" altLang="en-US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b="1" dirty="0">
                    <a:ea typeface="나눔바른고딕" panose="020B0603020101020101"/>
                  </a:rPr>
                  <a:t>Random Effect</a:t>
                </a:r>
                <a:r>
                  <a:rPr lang="en-US" altLang="ko-KR" dirty="0">
                    <a:ea typeface="나눔바른고딕" panose="020B0603020101020101"/>
                  </a:rPr>
                  <a:t>: </a:t>
                </a:r>
                <a:r>
                  <a:rPr lang="ko-KR" altLang="en-US" dirty="0" err="1">
                    <a:ea typeface="나눔바른고딕" panose="020B0603020101020101"/>
                  </a:rPr>
                  <a:t>절편</a:t>
                </a:r>
                <a:r>
                  <a:rPr lang="ko-KR" altLang="en-US" dirty="0">
                    <a:ea typeface="나눔바른고딕" panose="020B0603020101020101"/>
                  </a:rPr>
                  <a:t> 및 </a:t>
                </a:r>
                <a:r>
                  <a:rPr lang="ko-KR" altLang="en-US" dirty="0" err="1">
                    <a:ea typeface="나눔바른고딕" panose="020B0603020101020101"/>
                  </a:rPr>
                  <a:t>기울기의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추정계수가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하나의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값이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아니라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상위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수준인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집단의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특성에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따라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여러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개의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값을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가짐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ea typeface="나눔바른고딕" panose="020B0603020101020101"/>
                  </a:rPr>
                  <a:t>).</a:t>
                </a:r>
              </a:p>
              <a:p>
                <a:pPr lvl="0"/>
                <a:r>
                  <a:rPr lang="en-US" altLang="ko-KR" dirty="0">
                    <a:ea typeface="나눔바른고딕" panose="020B0603020101020101"/>
                  </a:rPr>
                  <a:t>Equation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ea typeface="나눔바른고딕" panose="020B0603020101020101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ko-KR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고정효과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+  </m:t>
                    </m:r>
                  </m:oMath>
                </a14:m>
                <a:r>
                  <a:rPr lang="ko-KR" altLang="en-US" dirty="0">
                    <a:solidFill>
                      <a:srgbClr val="16479A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>
                        <a:solidFill>
                          <a:srgbClr val="16479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>
                        <a:solidFill>
                          <a:srgbClr val="16479A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>
                            <a:solidFill>
                              <a:srgbClr val="16479A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(</a:t>
                </a:r>
                <a:r>
                  <a:rPr lang="ko-KR" altLang="en-US" dirty="0">
                    <a:ea typeface="나눔바른고딕" panose="020B0603020101020101"/>
                  </a:rPr>
                  <a:t>무선효과</a:t>
                </a:r>
                <a:r>
                  <a:rPr lang="en-US" altLang="ko-KR" dirty="0">
                    <a:ea typeface="나눔바른고딕" panose="020B0603020101020101"/>
                  </a:rPr>
                  <a:t>)</a:t>
                </a:r>
                <a:endParaRPr lang="ko-KR" altLang="en-US" dirty="0">
                  <a:ea typeface="나눔바른고딕" panose="020B0603020101020101"/>
                </a:endParaRPr>
              </a:p>
              <a:p>
                <a:pPr lvl="0"/>
                <a:endParaRPr lang="en-US" altLang="ko-KR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dirty="0">
                    <a:ea typeface="나눔바른고딕" panose="020B0603020101020101"/>
                  </a:rPr>
                  <a:t>Error Term</a:t>
                </a:r>
                <a:r>
                  <a:rPr lang="ko-KR" altLang="en-US" dirty="0" err="1">
                    <a:ea typeface="나눔바른고딕" panose="020B0603020101020101"/>
                  </a:rPr>
                  <a:t>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복잡함</a:t>
                </a:r>
                <a:r>
                  <a:rPr lang="en-US" altLang="ko-KR" dirty="0">
                    <a:ea typeface="나눔바른고딕" panose="020B0603020101020101"/>
                  </a:rPr>
                  <a:t>: </a:t>
                </a:r>
                <a:r>
                  <a:rPr lang="en-US" altLang="ko-KR" dirty="0" err="1">
                    <a:ea typeface="나눔바른고딕" panose="020B0603020101020101"/>
                  </a:rPr>
                  <a:t>Group</a:t>
                </a:r>
                <a:r>
                  <a:rPr lang="ko-KR" altLang="en-US" dirty="0" err="1">
                    <a:ea typeface="나눔바른고딕" panose="020B0603020101020101"/>
                  </a:rPr>
                  <a:t>들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사이의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분산</a:t>
                </a:r>
                <a:r>
                  <a:rPr lang="en-US" altLang="ko-KR" dirty="0"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𝑜𝑗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ea typeface="나눔바른고딕" panose="020B0603020101020101"/>
                  </a:rPr>
                  <a:t>)</a:t>
                </a:r>
                <a:r>
                  <a:rPr lang="ko-KR" altLang="en-US" dirty="0">
                    <a:ea typeface="나눔바른고딕" panose="020B0603020101020101"/>
                  </a:rPr>
                  <a:t>과 </a:t>
                </a:r>
                <a:r>
                  <a:rPr lang="en-US" altLang="ko-KR" dirty="0" err="1">
                    <a:ea typeface="나눔바른고딕" panose="020B0603020101020101"/>
                  </a:rPr>
                  <a:t>Individual</a:t>
                </a:r>
                <a:r>
                  <a:rPr lang="ko-KR" altLang="en-US" dirty="0" err="1">
                    <a:ea typeface="나눔바른고딕" panose="020B0603020101020101"/>
                  </a:rPr>
                  <a:t>들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사이의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ea typeface="나눔바른고딕" panose="020B0603020101020101"/>
                  </a:rPr>
                  <a:t>Group</a:t>
                </a:r>
                <a:r>
                  <a:rPr lang="ko-KR" altLang="en-US" dirty="0" err="1">
                    <a:ea typeface="나눔바른고딕" panose="020B0603020101020101"/>
                  </a:rPr>
                  <a:t>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분산</a:t>
                </a:r>
                <a:r>
                  <a:rPr lang="en-US" altLang="ko-KR" dirty="0"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>
                    <a:ea typeface="나눔바른고딕" panose="020B0603020101020101"/>
                  </a:rPr>
                  <a:t>)</a:t>
                </a:r>
                <a:r>
                  <a:rPr lang="ko-KR" altLang="en-US" dirty="0">
                    <a:ea typeface="나눔바른고딕" panose="020B0603020101020101"/>
                  </a:rPr>
                  <a:t>이 동시에 존재</a:t>
                </a:r>
                <a:endParaRPr lang="en-US" altLang="ko-KR" dirty="0">
                  <a:ea typeface="나눔바른고딕" panose="020B0603020101020101"/>
                </a:endParaRPr>
              </a:p>
              <a:p>
                <a:pPr lvl="0"/>
                <a:endParaRPr lang="ko-KR" altLang="en-US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dirty="0" err="1">
                    <a:ea typeface="나눔바른고딕" panose="020B0603020101020101"/>
                  </a:rPr>
                  <a:t>OLS</a:t>
                </a:r>
                <a:r>
                  <a:rPr lang="ko-KR" altLang="en-US" dirty="0" err="1">
                    <a:ea typeface="나눔바른고딕" panose="020B0603020101020101"/>
                  </a:rPr>
                  <a:t>로는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계산이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어렵기에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  <a:hlinkClick r:id="rId2"/>
                  </a:rPr>
                  <a:t>Maximum Likelihood </a:t>
                </a:r>
                <a:r>
                  <a:rPr lang="en-US" altLang="ko-KR" dirty="0" err="1">
                    <a:ea typeface="나눔바른고딕" panose="020B0603020101020101"/>
                    <a:hlinkClick r:id="rId2"/>
                  </a:rPr>
                  <a:t>Estimation</a:t>
                </a:r>
                <a:r>
                  <a:rPr lang="ko-KR" altLang="en-US" dirty="0">
                    <a:ea typeface="나눔바른고딕" panose="020B0603020101020101"/>
                  </a:rPr>
                  <a:t>을 활용</a:t>
                </a:r>
                <a:r>
                  <a:rPr lang="en-US" altLang="ko-KR" dirty="0">
                    <a:ea typeface="나눔바른고딕" panose="020B0603020101020101"/>
                  </a:rPr>
                  <a:t>`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1365569"/>
                <a:ext cx="9621783" cy="3802323"/>
              </a:xfrm>
              <a:prstGeom prst="rect">
                <a:avLst/>
              </a:prstGeom>
              <a:blipFill>
                <a:blip r:embed="rId3"/>
                <a:stretch>
                  <a:fillRect l="-570" t="-801" r="-380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Fixed Effect and Random Effect</a:t>
            </a:r>
          </a:p>
        </p:txBody>
      </p:sp>
    </p:spTree>
    <p:extLst>
      <p:ext uri="{BB962C8B-B14F-4D97-AF65-F5344CB8AC3E}">
        <p14:creationId xmlns:p14="http://schemas.microsoft.com/office/powerpoint/2010/main" val="449420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20707" y="694765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Fixed Effect and Random Effect</a:t>
            </a:r>
          </a:p>
        </p:txBody>
      </p:sp>
      <p:pic>
        <p:nvPicPr>
          <p:cNvPr id="3" name="Picture 1" descr="fere.png">
            <a:extLst>
              <a:ext uri="{FF2B5EF4-FFF2-40B4-BE49-F238E27FC236}">
                <a16:creationId xmlns:a16="http://schemas.microsoft.com/office/drawing/2014/main" id="{652DA86A-CD72-C104-9564-98C40BB3C1E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14042" y="1267869"/>
            <a:ext cx="6763916" cy="46102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917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나눔바른고딕" panose="020B0603020101020101"/>
              </a:rPr>
              <a:t>HLM</a:t>
            </a:r>
            <a:r>
              <a:rPr lang="ko-KR" altLang="en-US" sz="2000" dirty="0">
                <a:ea typeface="나눔바른고딕" panose="020B0603020101020101"/>
              </a:rPr>
              <a:t>은 서로 다른 수준의 분석단위를 하나의 모델에 포함시켜 하위 수준과 상위 수준의 </a:t>
            </a:r>
            <a:r>
              <a:rPr lang="ko-KR" altLang="en-US" sz="2000" dirty="0" err="1">
                <a:ea typeface="나눔바른고딕" panose="020B0603020101020101"/>
              </a:rPr>
              <a:t>모수를</a:t>
            </a:r>
            <a:r>
              <a:rPr lang="ko-KR" altLang="en-US" sz="2000" dirty="0">
                <a:ea typeface="나눔바른고딕" panose="020B0603020101020101"/>
              </a:rPr>
              <a:t> 동 시에 추정 가능하도록 하는 통계 방법</a:t>
            </a:r>
            <a:endParaRPr lang="en-US" altLang="ko-KR" sz="2000" dirty="0">
              <a:ea typeface="나눔바른고딕" panose="020B0603020101020101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sz="2000" dirty="0">
              <a:ea typeface="나눔바른고딕" panose="020B0603020101020101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바른고딕" panose="020B0603020101020101"/>
              </a:rPr>
              <a:t>각 </a:t>
            </a:r>
            <a:r>
              <a:rPr lang="ko-KR" altLang="en-US" sz="2000" dirty="0" err="1">
                <a:ea typeface="나눔바른고딕" panose="020B0603020101020101"/>
              </a:rPr>
              <a:t>개인은</a:t>
            </a:r>
            <a:r>
              <a:rPr lang="ko-KR" altLang="en-US" sz="2000" dirty="0">
                <a:ea typeface="나눔바른고딕" panose="020B0603020101020101"/>
              </a:rPr>
              <a:t> 그가 속한 지역이나 집단의 특성으로 영향을 받고 있으며</a:t>
            </a:r>
            <a:r>
              <a:rPr lang="en-US" altLang="ko-KR" sz="2000" dirty="0">
                <a:ea typeface="나눔바른고딕" panose="020B0603020101020101"/>
              </a:rPr>
              <a:t>, </a:t>
            </a:r>
            <a:r>
              <a:rPr lang="ko-KR" altLang="en-US" sz="2000" dirty="0">
                <a:ea typeface="나눔바른고딕" panose="020B0603020101020101"/>
              </a:rPr>
              <a:t>특정 조직 또는 집단에 속한 개인들은 그와 다른 집단이나 지역에 속한 개인들과 구별되는 공통 특성 가짐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종속변수</a:t>
            </a:r>
            <a:r>
              <a:rPr lang="en-US" altLang="ko-KR" sz="2000" dirty="0"/>
              <a:t>: </a:t>
            </a:r>
            <a:r>
              <a:rPr lang="ko-KR" altLang="en-US" sz="2000" dirty="0"/>
              <a:t>개인 수준에서 측정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독립변수</a:t>
            </a:r>
            <a:r>
              <a:rPr lang="en-US" altLang="ko-KR" sz="2000" dirty="0"/>
              <a:t>: </a:t>
            </a:r>
            <a:r>
              <a:rPr lang="ko-KR" altLang="en-US" sz="2000" dirty="0"/>
              <a:t>하위수준</a:t>
            </a:r>
            <a:r>
              <a:rPr lang="en-US" altLang="ko-KR" sz="2000" dirty="0"/>
              <a:t>(</a:t>
            </a:r>
            <a:r>
              <a:rPr lang="ko-KR" altLang="en-US" sz="2000" dirty="0"/>
              <a:t>개인</a:t>
            </a:r>
            <a:r>
              <a:rPr lang="en-US" altLang="ko-KR" sz="2000" dirty="0"/>
              <a:t>) &amp; </a:t>
            </a:r>
            <a:r>
              <a:rPr lang="ko-KR" altLang="en-US" sz="2000" dirty="0"/>
              <a:t>상위수준</a:t>
            </a:r>
            <a:r>
              <a:rPr lang="en-US" altLang="ko-KR" sz="2000" dirty="0"/>
              <a:t>(</a:t>
            </a:r>
            <a:r>
              <a:rPr lang="ko-KR" altLang="en-US" sz="2000" dirty="0"/>
              <a:t>집합단위</a:t>
            </a:r>
            <a:r>
              <a:rPr lang="en-US" altLang="ko-KR" sz="2000" dirty="0"/>
              <a:t>)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선형 모형이기에 변수들 사이의 선형관계를 가정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endParaRPr lang="ko-KR" alt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바른고딕" panose="020B0603020101020101"/>
              </a:rPr>
              <a:t>어떤 변수들이 어떤 수준에 속하는지 지정 가능</a:t>
            </a:r>
            <a:r>
              <a:rPr lang="en-US" altLang="ko-KR" sz="2000" dirty="0">
                <a:ea typeface="나눔바른고딕" panose="020B0603020101020101"/>
              </a:rPr>
              <a:t>, </a:t>
            </a:r>
            <a:r>
              <a:rPr lang="ko-KR" altLang="en-US" sz="2000" dirty="0">
                <a:ea typeface="나눔바른고딕" panose="020B0603020101020101"/>
              </a:rPr>
              <a:t>수준 간 교차 및 상호작용효과 고려가능</a:t>
            </a:r>
            <a:endParaRPr lang="en-US" altLang="ko-KR" sz="2000" dirty="0">
              <a:ea typeface="나눔바른고딕" panose="020B0603020101020101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sz="2000" dirty="0">
              <a:ea typeface="나눔바른고딕" panose="020B0603020101020101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바른고딕" panose="020B0603020101020101"/>
              </a:rPr>
              <a:t>기존 회귀분석 방법에 비해 효과적이며</a:t>
            </a:r>
            <a:r>
              <a:rPr lang="en-US" altLang="ko-KR" sz="2000" dirty="0">
                <a:ea typeface="나눔바른고딕" panose="020B0603020101020101"/>
              </a:rPr>
              <a:t>, </a:t>
            </a:r>
            <a:r>
              <a:rPr lang="ko-KR" altLang="en-US" sz="2000" dirty="0" err="1">
                <a:ea typeface="나눔바른고딕" panose="020B0603020101020101"/>
              </a:rPr>
              <a:t>잔차의</a:t>
            </a:r>
            <a:r>
              <a:rPr lang="ko-KR" altLang="en-US" sz="2000" dirty="0">
                <a:ea typeface="나눔바른고딕" panose="020B0603020101020101"/>
              </a:rPr>
              <a:t> 독립성에서 자유롭고</a:t>
            </a:r>
            <a:r>
              <a:rPr lang="en-US" altLang="ko-KR" sz="2000" dirty="0">
                <a:ea typeface="나눔바른고딕" panose="020B0603020101020101"/>
              </a:rPr>
              <a:t>, </a:t>
            </a:r>
            <a:r>
              <a:rPr lang="ko-KR" altLang="en-US" sz="2000" dirty="0">
                <a:ea typeface="나눔바른고딕" panose="020B0603020101020101"/>
              </a:rPr>
              <a:t>분산을 수준별로 산출가능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Module II: Sum-up</a:t>
            </a:r>
          </a:p>
        </p:txBody>
      </p:sp>
    </p:spTree>
    <p:extLst>
      <p:ext uri="{BB962C8B-B14F-4D97-AF65-F5344CB8AC3E}">
        <p14:creationId xmlns:p14="http://schemas.microsoft.com/office/powerpoint/2010/main" val="94549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6419A4-3FEB-4614-9183-39AFE302E284}"/>
              </a:ext>
            </a:extLst>
          </p:cNvPr>
          <p:cNvGrpSpPr/>
          <p:nvPr/>
        </p:nvGrpSpPr>
        <p:grpSpPr>
          <a:xfrm>
            <a:off x="3337311" y="2531675"/>
            <a:ext cx="5517377" cy="2061414"/>
            <a:chOff x="3337306" y="2219117"/>
            <a:chExt cx="5517377" cy="2061413"/>
          </a:xfrm>
        </p:grpSpPr>
        <p:sp>
          <p:nvSpPr>
            <p:cNvPr id="4" name="TextBox 3"/>
            <p:cNvSpPr txBox="1"/>
            <p:nvPr/>
          </p:nvSpPr>
          <p:spPr>
            <a:xfrm>
              <a:off x="5231901" y="2219117"/>
              <a:ext cx="1728192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7306" y="3449533"/>
              <a:ext cx="55173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Module III: </a:t>
              </a:r>
              <a:r>
                <a:rPr lang="ko-KR" altLang="en-US" sz="2400" dirty="0"/>
                <a:t>위계적 선형모형의 </a:t>
              </a:r>
              <a:br>
                <a:rPr lang="en-US" altLang="ko-KR" sz="2400" dirty="0"/>
              </a:br>
              <a:r>
                <a:rPr lang="ko-KR" altLang="en-US" sz="2400" dirty="0"/>
                <a:t>모형 구체화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145488" y="3296335"/>
              <a:ext cx="1901019" cy="0"/>
            </a:xfrm>
            <a:prstGeom prst="line">
              <a:avLst/>
            </a:prstGeom>
            <a:ln w="3175">
              <a:solidFill>
                <a:srgbClr val="383E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48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2025932"/>
            <a:ext cx="9621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R </a:t>
            </a:r>
            <a:r>
              <a:rPr lang="ko-KR" altLang="en-US" sz="2000" dirty="0"/>
              <a:t>설치과정 참고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https://www.youtube.com/watch?v=LVkhk4MXQAg&amp;t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기초 </a:t>
            </a:r>
            <a:r>
              <a:rPr lang="en-US" altLang="ko-KR" sz="2000" dirty="0"/>
              <a:t>R </a:t>
            </a:r>
            <a:r>
              <a:rPr lang="ko-KR" altLang="en-US" sz="2000" dirty="0"/>
              <a:t>연습 참고 사이트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https://www.youtube.com/watch?v=jLcDVcgQpPI&amp;list=PLKtLBdGREmMmw86INhCWxJNfwBUcnxgZ6</a:t>
            </a:r>
            <a:r>
              <a:rPr lang="en-US" altLang="ko-KR" sz="2000" dirty="0"/>
              <a:t> 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기초 </a:t>
            </a:r>
            <a:r>
              <a:rPr lang="en-US" altLang="ko-KR" sz="2000" dirty="0"/>
              <a:t>R </a:t>
            </a:r>
            <a:r>
              <a:rPr lang="ko-KR" altLang="en-US" sz="2000" dirty="0"/>
              <a:t>문서 버전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R for Data Science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사용하는 패키지</a:t>
            </a:r>
            <a:r>
              <a:rPr lang="en-US" altLang="ko-KR" sz="2000" dirty="0"/>
              <a:t>: </a:t>
            </a:r>
            <a:r>
              <a:rPr lang="en-US" altLang="ko-KR" sz="2000" dirty="0" err="1">
                <a:latin typeface="Courier"/>
              </a:rPr>
              <a:t>lmerTest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Courier"/>
              </a:rPr>
              <a:t>lme4</a:t>
            </a:r>
            <a:r>
              <a:rPr lang="en-US" altLang="ko-KR" sz="2000" dirty="0"/>
              <a:t>, </a:t>
            </a:r>
            <a:r>
              <a:rPr lang="en-US" altLang="ko-KR" sz="2000" dirty="0" err="1">
                <a:latin typeface="Courier"/>
              </a:rPr>
              <a:t>bruceR</a:t>
            </a:r>
            <a:endParaRPr lang="en-US" altLang="ko-KR" sz="2000" dirty="0">
              <a:latin typeface="Courier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25652" y="1316387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2400" b="1" dirty="0"/>
              <a:t>Model Specification with R</a:t>
            </a: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B016F-76BB-5A05-8369-F3EC18FD0841}"/>
              </a:ext>
            </a:extLst>
          </p:cNvPr>
          <p:cNvSpPr txBox="1"/>
          <p:nvPr/>
        </p:nvSpPr>
        <p:spPr>
          <a:xfrm>
            <a:off x="335360" y="495412"/>
            <a:ext cx="794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03 </a:t>
            </a:r>
            <a:r>
              <a:rPr lang="ko-KR" altLang="en-US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선형모형의 모형 구체화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74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048328"/>
            <a:ext cx="9621783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ko-KR" altLang="en-US" sz="1500" b="1" dirty="0"/>
              <a:t>데이터 불러오기</a:t>
            </a:r>
          </a:p>
          <a:p>
            <a:pPr lvl="0" indent="0">
              <a:buNone/>
            </a:pP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500" dirty="0" err="1">
                <a:solidFill>
                  <a:srgbClr val="5E5E5E"/>
                </a:solidFill>
                <a:latin typeface="Courier"/>
              </a:rPr>
              <a:t>install.packages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("</a:t>
            </a:r>
            <a:r>
              <a:rPr lang="en-US" altLang="ko-KR" sz="1500" dirty="0" err="1">
                <a:solidFill>
                  <a:srgbClr val="5E5E5E"/>
                </a:solidFill>
                <a:latin typeface="Courier"/>
              </a:rPr>
              <a:t>pacman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")</a:t>
            </a:r>
            <a:br>
              <a:rPr lang="ko-KR" altLang="en-US" sz="1500" dirty="0"/>
            </a:br>
            <a:r>
              <a:rPr lang="en-US" altLang="ko-KR" sz="1500" dirty="0" err="1">
                <a:solidFill>
                  <a:srgbClr val="003B4F"/>
                </a:solidFill>
                <a:latin typeface="Courier"/>
              </a:rPr>
              <a:t>pacman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::</a:t>
            </a:r>
            <a:r>
              <a:rPr lang="en-US" altLang="ko-KR" sz="1500" dirty="0" err="1">
                <a:solidFill>
                  <a:srgbClr val="4758AB"/>
                </a:solidFill>
                <a:latin typeface="Courier"/>
              </a:rPr>
              <a:t>p_load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tidyverse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magrittr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data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분석 필수 패키지</a:t>
            </a:r>
            <a:br>
              <a:rPr lang="ko-KR" altLang="en-US" sz="1500" dirty="0"/>
            </a:br>
            <a:r>
              <a:rPr lang="ko-KR" altLang="en-US" sz="1500" dirty="0">
                <a:solidFill>
                  <a:srgbClr val="003B4F"/>
                </a:solidFill>
                <a:latin typeface="Courier"/>
              </a:rPr>
              <a:t>              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"broom"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분석결과 정리해주는 패키지</a:t>
            </a:r>
            <a:br>
              <a:rPr lang="ko-KR" altLang="en-US" sz="1500" dirty="0"/>
            </a:br>
            <a:r>
              <a:rPr lang="ko-KR" altLang="en-US" sz="1500" dirty="0">
                <a:solidFill>
                  <a:srgbClr val="003B4F"/>
                </a:solidFill>
                <a:latin typeface="Courier"/>
              </a:rPr>
              <a:t>              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lmerTest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"lme4"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merTools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nlme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HLM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패키지</a:t>
            </a:r>
            <a:br>
              <a:rPr lang="ko-KR" altLang="en-US" sz="1500" dirty="0"/>
            </a:br>
            <a:r>
              <a:rPr lang="ko-KR" altLang="en-US" sz="1500" dirty="0">
                <a:solidFill>
                  <a:srgbClr val="003B4F"/>
                </a:solidFill>
                <a:latin typeface="Courier"/>
              </a:rPr>
              <a:t>              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bruceR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HLM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결과 정리 표 생성</a:t>
            </a:r>
            <a:br>
              <a:rPr lang="ko-KR" altLang="en-US" sz="1500" dirty="0"/>
            </a:br>
            <a:r>
              <a:rPr lang="ko-KR" altLang="en-US" sz="1500" dirty="0">
                <a:solidFill>
                  <a:srgbClr val="003B4F"/>
                </a:solidFill>
                <a:latin typeface="Courier"/>
              </a:rPr>
              <a:t>              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"readstata13"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500" dirty="0" err="1">
                <a:solidFill>
                  <a:srgbClr val="5E5E5E"/>
                </a:solidFill>
                <a:latin typeface="Courier"/>
              </a:rPr>
              <a:t>statafile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(.</a:t>
            </a:r>
            <a:r>
              <a:rPr lang="en-US" altLang="ko-KR" sz="1500" dirty="0" err="1">
                <a:solidFill>
                  <a:srgbClr val="5E5E5E"/>
                </a:solidFill>
                <a:latin typeface="Courier"/>
              </a:rPr>
              <a:t>dta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)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열어주는 패키지 </a:t>
            </a:r>
            <a:br>
              <a:rPr lang="ko-KR" altLang="en-US" sz="1500" dirty="0"/>
            </a:br>
            <a:r>
              <a:rPr lang="ko-KR" altLang="en-US" sz="1500" dirty="0">
                <a:solidFill>
                  <a:srgbClr val="003B4F"/>
                </a:solidFill>
                <a:latin typeface="Courier"/>
              </a:rPr>
              <a:t>              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 err="1">
                <a:solidFill>
                  <a:srgbClr val="20794D"/>
                </a:solidFill>
                <a:latin typeface="Courier"/>
              </a:rPr>
              <a:t>skimr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"psych"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요약표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, </a:t>
            </a:r>
            <a:r>
              <a:rPr lang="ko-KR" altLang="en-US" sz="1500" dirty="0">
                <a:solidFill>
                  <a:srgbClr val="5E5E5E"/>
                </a:solidFill>
                <a:latin typeface="Courier"/>
              </a:rPr>
              <a:t>심리학 분석</a:t>
            </a:r>
            <a:br>
              <a:rPr lang="ko-KR" altLang="en-US" sz="1500" dirty="0"/>
            </a:br>
            <a:r>
              <a:rPr lang="en-US" altLang="ko-KR" sz="1500" i="1" dirty="0">
                <a:solidFill>
                  <a:srgbClr val="5E5E5E"/>
                </a:solidFill>
                <a:latin typeface="Courier"/>
              </a:rPr>
              <a:t>## </a:t>
            </a:r>
            <a:r>
              <a:rPr lang="ko-KR" altLang="en-US" sz="1500" i="1" dirty="0">
                <a:solidFill>
                  <a:srgbClr val="5E5E5E"/>
                </a:solidFill>
                <a:latin typeface="Courier"/>
              </a:rPr>
              <a:t>자신이 설정하고 싶은 곳으로 설정</a:t>
            </a:r>
            <a:br>
              <a:rPr lang="ko-KR" altLang="en-US" sz="1500" dirty="0"/>
            </a:br>
            <a:r>
              <a:rPr lang="en-US" altLang="ko-KR" sz="1500" dirty="0" err="1">
                <a:solidFill>
                  <a:srgbClr val="4758AB"/>
                </a:solidFill>
                <a:latin typeface="Courier"/>
              </a:rPr>
              <a:t>setwd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"E:/OneDrive - SNU/(B) </a:t>
            </a:r>
            <a:r>
              <a:rPr lang="ko-KR" altLang="en-US" sz="1500" dirty="0">
                <a:solidFill>
                  <a:srgbClr val="20794D"/>
                </a:solidFill>
                <a:latin typeface="Courier"/>
              </a:rPr>
              <a:t>대학원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/</a:t>
            </a:r>
            <a:r>
              <a:rPr lang="ko-KR" altLang="en-US" sz="1500" dirty="0">
                <a:solidFill>
                  <a:srgbClr val="20794D"/>
                </a:solidFill>
                <a:latin typeface="Courier"/>
              </a:rPr>
              <a:t>세미나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/HLM"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ko-KR" altLang="en-US" sz="1500" dirty="0"/>
            </a:br>
            <a:r>
              <a:rPr lang="en-US" altLang="ko-KR" sz="1500" dirty="0" err="1">
                <a:solidFill>
                  <a:srgbClr val="4758AB"/>
                </a:solidFill>
                <a:latin typeface="Courier"/>
              </a:rPr>
              <a:t>getwd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()</a:t>
            </a:r>
            <a:br>
              <a:rPr lang="ko-KR" altLang="en-US" sz="1500" dirty="0"/>
            </a:br>
            <a:br>
              <a:rPr lang="ko-KR" altLang="en-US" sz="1500" dirty="0"/>
            </a:b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Read data</a:t>
            </a:r>
            <a:br>
              <a:rPr lang="ko-KR" altLang="en-US" sz="1500" dirty="0"/>
            </a:b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data_lv1 &lt;- </a:t>
            </a: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read.dta13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"./HSB1.dta"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); data_lv2 &lt;- </a:t>
            </a: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read.dta13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"./HSB2.dta"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lang="ko-KR" altLang="en-US" sz="1500" dirty="0"/>
              <a:t>정상적으로 로드 되었는지 확인</a:t>
            </a:r>
          </a:p>
          <a:p>
            <a:pPr lvl="0" indent="0">
              <a:buNone/>
            </a:pP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# Size</a:t>
            </a:r>
            <a:br>
              <a:rPr lang="ko-KR" altLang="en-US" sz="1500" dirty="0"/>
            </a:b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dim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(data_lv1); </a:t>
            </a: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dim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(data_lv2)</a:t>
            </a:r>
          </a:p>
          <a:p>
            <a:pPr lvl="0" indent="0">
              <a:buNone/>
            </a:pPr>
            <a:r>
              <a:rPr lang="en-US" altLang="ko-KR" sz="1500" dirty="0">
                <a:latin typeface="Courier"/>
              </a:rPr>
              <a:t>[1] 7185    5</a:t>
            </a:r>
          </a:p>
          <a:p>
            <a:pPr lvl="0" indent="0">
              <a:buNone/>
            </a:pPr>
            <a:r>
              <a:rPr lang="en-US" altLang="ko-KR" sz="1500" dirty="0">
                <a:latin typeface="Courier"/>
              </a:rPr>
              <a:t>[1] 160   4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16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altLang="ko-KR" b="1" dirty="0"/>
              <a:t>High School and Beyond (HS&amp;B)</a:t>
            </a:r>
            <a:r>
              <a:rPr lang="en-US" altLang="ko-KR" dirty="0"/>
              <a:t> is a national </a:t>
            </a:r>
            <a:r>
              <a:rPr lang="en-US" altLang="ko-KR" i="1" dirty="0"/>
              <a:t>longitudinal</a:t>
            </a:r>
            <a:r>
              <a:rPr lang="en-US" altLang="ko-KR" dirty="0"/>
              <a:t> study originally funded by the United States Department of Education’s National Center for Education Statistics (NCES) as a part of their longitudinal studies program.</a:t>
            </a:r>
          </a:p>
          <a:p>
            <a:pPr marL="0" lvl="0" indent="0">
              <a:buNone/>
            </a:pPr>
            <a:r>
              <a:rPr lang="en-US" altLang="ko-KR" dirty="0"/>
              <a:t>Purpose was to document the </a:t>
            </a:r>
            <a:r>
              <a:rPr lang="en-US" altLang="ko-KR" b="1" dirty="0"/>
              <a:t>educational, vocational, and personal development of young people</a:t>
            </a:r>
            <a:r>
              <a:rPr lang="en-US" altLang="ko-KR" dirty="0"/>
              <a:t> following them over time as they begin to take on adult roles and responsibilities</a:t>
            </a:r>
          </a:p>
          <a:p>
            <a:pPr lvl="0"/>
            <a:r>
              <a:rPr lang="en-US" altLang="ko-KR" b="1" dirty="0"/>
              <a:t>Level-1 file</a:t>
            </a:r>
            <a:r>
              <a:rPr lang="en-US" altLang="ko-KR" dirty="0"/>
              <a:t>: HSB1.dta, 7,185 observations with 4 variables  </a:t>
            </a:r>
          </a:p>
          <a:p>
            <a:pPr lvl="1"/>
            <a:r>
              <a:rPr lang="en-US" altLang="ko-KR" dirty="0"/>
              <a:t>MINORITY: an indicator for student ethnicity (1 = minority, 0 = other)</a:t>
            </a:r>
          </a:p>
          <a:p>
            <a:pPr lvl="1"/>
            <a:r>
              <a:rPr lang="en-US" altLang="ko-KR" dirty="0"/>
              <a:t>FEMALE: an indicator for student gender (1 = female, 0 = male)  </a:t>
            </a:r>
          </a:p>
          <a:p>
            <a:pPr lvl="1"/>
            <a:r>
              <a:rPr lang="en-US" altLang="ko-KR" dirty="0"/>
              <a:t>SES: a standardized scale constructed from variables measuring parental education, occupation, and income  </a:t>
            </a:r>
          </a:p>
          <a:p>
            <a:pPr lvl="1"/>
            <a:r>
              <a:rPr lang="en-US" altLang="ko-KR" dirty="0"/>
              <a:t>MATHACH: a measure of mathematics achievement</a:t>
            </a:r>
          </a:p>
          <a:p>
            <a:pPr lvl="0"/>
            <a:r>
              <a:rPr lang="en-US" altLang="ko-KR" b="1" dirty="0"/>
              <a:t>Level-2 file</a:t>
            </a:r>
            <a:r>
              <a:rPr lang="en-US" altLang="ko-KR" dirty="0"/>
              <a:t>: HSB2.dta, 160 schools with 3 variables  </a:t>
            </a:r>
          </a:p>
          <a:p>
            <a:pPr lvl="1"/>
            <a:r>
              <a:rPr lang="en-US" altLang="ko-KR" dirty="0"/>
              <a:t>SIZE: school enrollment  </a:t>
            </a:r>
          </a:p>
          <a:p>
            <a:pPr lvl="1"/>
            <a:r>
              <a:rPr lang="en-US" altLang="ko-KR" dirty="0"/>
              <a:t>SECTOR (1 = Catholic, 0 = public)  </a:t>
            </a:r>
          </a:p>
          <a:p>
            <a:pPr lvl="1"/>
            <a:r>
              <a:rPr lang="en-US" altLang="ko-KR" dirty="0"/>
              <a:t>HIMNTY (1 = more than 40% minority enrollment, 0 = less than 40%)  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en-US" altLang="ko-KR" sz="2400" b="1" dirty="0"/>
              <a:t>Data </a:t>
            </a:r>
            <a:r>
              <a:rPr lang="ko-KR" altLang="en-US" sz="2400" b="1" dirty="0"/>
              <a:t>설명</a:t>
            </a:r>
            <a:r>
              <a:rPr lang="en-US" altLang="ko-KR" sz="2400" b="1" dirty="0"/>
              <a:t>: High School and Beyond (HS&amp;B)</a:t>
            </a: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27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3392" y="718462"/>
            <a:ext cx="8942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00 </a:t>
            </a:r>
            <a:r>
              <a:rPr lang="ko-KR" altLang="en-US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FBF58-B3F0-44E8-E48A-11E877D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264" y="1836037"/>
            <a:ext cx="9577690" cy="3394472"/>
          </a:xfrm>
        </p:spPr>
        <p:txBody>
          <a:bodyPr>
            <a:no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2000" b="1" dirty="0" err="1">
                <a:ea typeface="나눔바른고딕" panose="020B0603020101020101"/>
              </a:rPr>
              <a:t>목차</a:t>
            </a:r>
            <a:endParaRPr sz="2000" b="1" dirty="0">
              <a:ea typeface="나눔바른고딕" panose="020B0603020101020101"/>
            </a:endParaRPr>
          </a:p>
          <a:p>
            <a:pPr marL="342900" lvl="0" indent="-342900">
              <a:buAutoNum type="romanLcPeriod"/>
            </a:pPr>
            <a:r>
              <a:rPr sz="2000" b="1" dirty="0" err="1">
                <a:ea typeface="나눔바른고딕" panose="020B0603020101020101"/>
              </a:rPr>
              <a:t>이론</a:t>
            </a:r>
            <a:endParaRPr sz="2000" b="1" dirty="0">
              <a:ea typeface="나눔바른고딕" panose="020B0603020101020101"/>
            </a:endParaRPr>
          </a:p>
          <a:p>
            <a:pPr lvl="0"/>
            <a:r>
              <a:rPr sz="2000" dirty="0" err="1">
                <a:ea typeface="나눔바른고딕" panose="020B0603020101020101"/>
              </a:rPr>
              <a:t>위계적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선형모형</a:t>
            </a:r>
            <a:r>
              <a:rPr sz="2000" dirty="0">
                <a:ea typeface="나눔바른고딕" panose="020B0603020101020101"/>
              </a:rPr>
              <a:t> (Hierarchical Linear Modelling = Mixed Effect Model = Multilevel Model)의 </a:t>
            </a:r>
            <a:r>
              <a:rPr sz="2000" dirty="0" err="1">
                <a:ea typeface="나눔바른고딕" panose="020B0603020101020101"/>
              </a:rPr>
              <a:t>개념</a:t>
            </a:r>
            <a:endParaRPr sz="2000" dirty="0">
              <a:ea typeface="나눔바른고딕" panose="020B0603020101020101"/>
            </a:endParaRPr>
          </a:p>
          <a:p>
            <a:pPr marL="1270000" lvl="1" indent="0">
              <a:buNone/>
            </a:pPr>
            <a:r>
              <a:rPr sz="2000" dirty="0" err="1">
                <a:ea typeface="나눔바른고딕" panose="020B0603020101020101"/>
              </a:rPr>
              <a:t>핵심어</a:t>
            </a:r>
            <a:r>
              <a:rPr sz="2000" dirty="0">
                <a:ea typeface="나눔바른고딕" panose="020B0603020101020101"/>
              </a:rPr>
              <a:t>: Gauss-Markov Theorem, Nested Data, Ecological fallacy</a:t>
            </a:r>
          </a:p>
          <a:p>
            <a:pPr lvl="0"/>
            <a:r>
              <a:rPr sz="2000" dirty="0" err="1">
                <a:ea typeface="나눔바른고딕" panose="020B0603020101020101"/>
              </a:rPr>
              <a:t>HLM의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유형</a:t>
            </a:r>
            <a:r>
              <a:rPr sz="2000" dirty="0">
                <a:ea typeface="나눔바른고딕" panose="020B0603020101020101"/>
              </a:rPr>
              <a:t> 및 </a:t>
            </a:r>
            <a:r>
              <a:rPr sz="2000" dirty="0" err="1">
                <a:ea typeface="나눔바른고딕" panose="020B0603020101020101"/>
              </a:rPr>
              <a:t>분석단계별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유의사항</a:t>
            </a:r>
            <a:endParaRPr sz="2000" dirty="0">
              <a:ea typeface="나눔바른고딕" panose="020B0603020101020101"/>
            </a:endParaRPr>
          </a:p>
          <a:p>
            <a:pPr marL="1270000" lvl="1" indent="0">
              <a:buNone/>
            </a:pPr>
            <a:r>
              <a:rPr sz="2000" dirty="0" err="1">
                <a:ea typeface="나눔바른고딕" panose="020B0603020101020101"/>
              </a:rPr>
              <a:t>핵심어</a:t>
            </a:r>
            <a:r>
              <a:rPr sz="2000" dirty="0">
                <a:ea typeface="나눔바른고딕" panose="020B0603020101020101"/>
              </a:rPr>
              <a:t>: Intercept and Slopes, MLE, ICC, AIC(BIC), Deviance, Fixed and Random Effects, Within vs. Between</a:t>
            </a:r>
          </a:p>
          <a:p>
            <a:pPr lvl="0"/>
            <a:r>
              <a:rPr sz="2000" dirty="0">
                <a:ea typeface="나눔바른고딕" panose="020B0603020101020101"/>
              </a:rPr>
              <a:t>Centering, Inter-Level Interaction</a:t>
            </a:r>
          </a:p>
          <a:p>
            <a:pPr marL="342900" lvl="0" indent="-342900">
              <a:buAutoNum type="romanLcPeriod" startAt="2"/>
            </a:pPr>
            <a:r>
              <a:rPr sz="2000" b="1" dirty="0" err="1">
                <a:ea typeface="나눔바른고딕" panose="020B0603020101020101"/>
              </a:rPr>
              <a:t>실습</a:t>
            </a:r>
            <a:r>
              <a:rPr sz="2000" b="1" dirty="0">
                <a:ea typeface="나눔바른고딕" panose="020B0603020101020101"/>
              </a:rPr>
              <a:t>: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R과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Stata로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실제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데이터</a:t>
            </a:r>
            <a:r>
              <a:rPr sz="2000" dirty="0">
                <a:ea typeface="나눔바른고딕" panose="020B0603020101020101"/>
              </a:rPr>
              <a:t> </a:t>
            </a:r>
            <a:r>
              <a:rPr sz="2000" dirty="0" err="1">
                <a:ea typeface="나눔바른고딕" panose="020B0603020101020101"/>
              </a:rPr>
              <a:t>분석</a:t>
            </a:r>
            <a:endParaRPr sz="2000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31645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b="1" dirty="0">
                <a:latin typeface="Courier"/>
              </a:rPr>
              <a:t>data_lv1</a:t>
            </a:r>
            <a:r>
              <a:rPr lang="en-US" altLang="ko-KR" sz="1500" b="1" dirty="0"/>
              <a:t> glimpse</a:t>
            </a:r>
          </a:p>
          <a:p>
            <a:pPr lvl="0" indent="0">
              <a:buNone/>
            </a:pP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glimpse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(data_lv1)</a:t>
            </a:r>
          </a:p>
          <a:p>
            <a:pPr lvl="0" indent="0">
              <a:buNone/>
            </a:pPr>
            <a:r>
              <a:rPr lang="en-US" altLang="ko-KR" sz="1500" dirty="0">
                <a:latin typeface="Courier"/>
              </a:rPr>
              <a:t>Rows: 7,185
Columns: 5
$ id       &lt;chr&gt; "1224", "1224", "1224", "1224", "1224", "1224", "1224", "1224…
$ minority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0, 0, 0, 0, 0, 0, 0, 0, 0, 0, 0, 0, 0, 0, 0, 0, 0, 1, 0, 0, 0…
$ female  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1, 1, 0, 0, 0, 0, 1, 0, 1, 0, 1, 1, 0, 1, 0, 1, 0, 0, 1, 0, 1…
$ </a:t>
            </a:r>
            <a:r>
              <a:rPr lang="en-US" altLang="ko-KR" sz="1500" dirty="0" err="1">
                <a:latin typeface="Courier"/>
              </a:rPr>
              <a:t>ses</a:t>
            </a:r>
            <a:r>
              <a:rPr lang="en-US" altLang="ko-KR" sz="1500" dirty="0">
                <a:latin typeface="Courier"/>
              </a:rPr>
              <a:t>     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-1.528, -0.588, -0.528, -0.668, -0.158, 0.022, -0.618, -0.998…
$ </a:t>
            </a:r>
            <a:r>
              <a:rPr lang="en-US" altLang="ko-KR" sz="1500" dirty="0" err="1">
                <a:latin typeface="Courier"/>
              </a:rPr>
              <a:t>mathach</a:t>
            </a:r>
            <a:r>
              <a:rPr lang="en-US" altLang="ko-KR" sz="1500" dirty="0">
                <a:latin typeface="Courier"/>
              </a:rPr>
              <a:t> 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5.876, 19.708, 20.349, 8.781, 17.898, 4.583, -2.832, 0.523, 1…</a:t>
            </a:r>
          </a:p>
          <a:p>
            <a:pPr marL="0" lvl="0" indent="0">
              <a:buNone/>
            </a:pPr>
            <a:endParaRPr lang="en-US" altLang="ko-KR" sz="1500" dirty="0">
              <a:latin typeface="Courier"/>
            </a:endParaRPr>
          </a:p>
          <a:p>
            <a:pPr lvl="0"/>
            <a:r>
              <a:rPr lang="en-US" altLang="ko-KR" sz="1500" b="1" dirty="0">
                <a:latin typeface="Courier"/>
              </a:rPr>
              <a:t>data_lv2</a:t>
            </a:r>
            <a:r>
              <a:rPr lang="en-US" altLang="ko-KR" sz="1500" b="1" dirty="0"/>
              <a:t> glimpse</a:t>
            </a:r>
          </a:p>
          <a:p>
            <a:pPr lvl="0" indent="0">
              <a:buNone/>
            </a:pP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glimpse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(data_lv2)</a:t>
            </a:r>
          </a:p>
          <a:p>
            <a:pPr lvl="0" indent="0">
              <a:buNone/>
            </a:pPr>
            <a:r>
              <a:rPr lang="en-US" altLang="ko-KR" sz="1500" dirty="0">
                <a:latin typeface="Courier"/>
              </a:rPr>
              <a:t>Rows: 160
Columns: 4
$ id      &lt;chr&gt; "1224", "1288", "1296", "1308", "1317", "1358", "1374", "1433"…
$ size   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842, 1855, 1719, 716, 455, 1430, 2400, 899, 185, 1672, 530, 53…
$ sector 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0, 0, 0, 1, 1, 0, 0, 1, 1, 0, 1, 1, 0, 0, 1, 0, 0, 0, 0, 1, 1,…
$ </a:t>
            </a:r>
            <a:r>
              <a:rPr lang="en-US" altLang="ko-KR" sz="1500" dirty="0" err="1">
                <a:latin typeface="Courier"/>
              </a:rPr>
              <a:t>himinty</a:t>
            </a:r>
            <a:r>
              <a:rPr lang="en-US" altLang="ko-KR" sz="1500" dirty="0">
                <a:latin typeface="Courier"/>
              </a:rPr>
              <a:t> &lt;</a:t>
            </a:r>
            <a:r>
              <a:rPr lang="en-US" altLang="ko-KR" sz="1500" dirty="0" err="1">
                <a:latin typeface="Courier"/>
              </a:rPr>
              <a:t>dbl</a:t>
            </a:r>
            <a:r>
              <a:rPr lang="en-US" altLang="ko-KR" sz="1500" dirty="0">
                <a:latin typeface="Courier"/>
              </a:rPr>
              <a:t>&gt; 0, 0, 1, 0, 1, 0, 0, 0, 0, 0, 1, 0, 1, 1, 0, 0, 0, 0, 0, 0, 1,…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en-US" altLang="ko-KR" sz="2400" b="1" dirty="0"/>
              <a:t>Data Glimpse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8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2400" b="1" dirty="0"/>
              <a:t>Data </a:t>
            </a:r>
            <a:r>
              <a:rPr lang="ko-KR" altLang="en-US" sz="2400" b="1" dirty="0"/>
              <a:t>기술통계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E225E38F-A053-0F88-6FE0-39A22E119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295206"/>
              </p:ext>
            </p:extLst>
          </p:nvPr>
        </p:nvGraphicFramePr>
        <p:xfrm>
          <a:off x="623392" y="1831032"/>
          <a:ext cx="111874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vars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trimmed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/>
                        <a:t>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79.96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79.00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79.71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57.82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159.00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minority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2.69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-0.23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-0.38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 err="1"/>
                        <a:t>mathach</a:t>
                      </a:r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6.88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12.91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27.82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-0.18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-0.92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B6CFE69-67F1-2373-430E-839BB0A7A541}"/>
              </a:ext>
            </a:extLst>
          </p:cNvPr>
          <p:cNvSpPr/>
          <p:nvPr/>
        </p:nvSpPr>
        <p:spPr>
          <a:xfrm>
            <a:off x="1111377" y="1267869"/>
            <a:ext cx="962178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data_lv1 </a:t>
            </a:r>
            <a:r>
              <a:rPr lang="ko-KR" altLang="en-US" sz="2000" b="1" dirty="0"/>
              <a:t>기술통계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F2E360D5-E1A6-0614-822F-3F9F5FBCD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81588"/>
              </p:ext>
            </p:extLst>
          </p:nvPr>
        </p:nvGraphicFramePr>
        <p:xfrm>
          <a:off x="623392" y="4511351"/>
          <a:ext cx="111874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991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vars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trimmed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59.30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3.66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1097.83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629.51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1061.0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1058.24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695.34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49.77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himinty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0B5968E-6B01-3737-6658-17B6AE60FAFA}"/>
              </a:ext>
            </a:extLst>
          </p:cNvPr>
          <p:cNvSpPr/>
          <p:nvPr/>
        </p:nvSpPr>
        <p:spPr>
          <a:xfrm>
            <a:off x="1111377" y="3948675"/>
            <a:ext cx="962178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/>
              <a:t>data_lv2 </a:t>
            </a:r>
            <a:r>
              <a:rPr lang="ko-KR" altLang="en-US" sz="2000" b="1" dirty="0"/>
              <a:t>기술통계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55324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altLang="ko-KR" dirty="0" err="1">
                <a:latin typeface="Courier"/>
                <a:ea typeface="나눔바른고딕" panose="020B0603020101020101"/>
              </a:rPr>
              <a:t>dplyr</a:t>
            </a:r>
            <a:r>
              <a:rPr lang="en-US" altLang="ko-KR" dirty="0">
                <a:ea typeface="나눔바른고딕" panose="020B0603020101020101"/>
              </a:rPr>
              <a:t> </a:t>
            </a:r>
            <a:r>
              <a:rPr lang="ko-KR" altLang="en-US" dirty="0">
                <a:ea typeface="나눔바른고딕" panose="020B0603020101020101"/>
              </a:rPr>
              <a:t>패키지는 다양한 데이터 </a:t>
            </a:r>
            <a:r>
              <a:rPr lang="en-US" altLang="ko-KR" dirty="0">
                <a:ea typeface="나눔바른고딕" panose="020B0603020101020101"/>
              </a:rPr>
              <a:t>merge </a:t>
            </a:r>
            <a:r>
              <a:rPr lang="ko-KR" altLang="en-US" dirty="0">
                <a:ea typeface="나눔바른고딕" panose="020B0603020101020101"/>
              </a:rPr>
              <a:t>함수들을 제공하고 있음</a:t>
            </a:r>
            <a:r>
              <a:rPr lang="en-US" altLang="ko-KR" dirty="0">
                <a:ea typeface="나눔바른고딕" panose="020B0603020101020101"/>
              </a:rPr>
              <a:t>. </a:t>
            </a:r>
            <a:r>
              <a:rPr lang="ko-KR" altLang="en-US" dirty="0">
                <a:ea typeface="나눔바른고딕" panose="020B0603020101020101"/>
              </a:rPr>
              <a:t>이중 </a:t>
            </a:r>
            <a:r>
              <a:rPr lang="en-US" altLang="ko-KR" dirty="0">
                <a:ea typeface="나눔바른고딕" panose="020B0603020101020101"/>
              </a:rPr>
              <a:t>HLM</a:t>
            </a:r>
            <a:r>
              <a:rPr lang="ko-KR" altLang="en-US" dirty="0">
                <a:ea typeface="나눔바른고딕" panose="020B0603020101020101"/>
              </a:rPr>
              <a:t>에서 자주 활용되는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left_join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right_join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full_join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inner_join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semi_join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anti_join</a:t>
            </a:r>
            <a:r>
              <a:rPr lang="ko-KR" altLang="en-US" dirty="0">
                <a:ea typeface="나눔바른고딕" panose="020B0603020101020101"/>
              </a:rPr>
              <a:t>등에 대해 간단히 다루고 </a:t>
            </a:r>
            <a:r>
              <a:rPr lang="ko-KR" altLang="en-US" dirty="0" err="1">
                <a:ea typeface="나눔바른고딕" panose="020B0603020101020101"/>
              </a:rPr>
              <a:t>넘어감</a:t>
            </a:r>
            <a:r>
              <a:rPr lang="en-US" altLang="ko-KR" dirty="0">
                <a:ea typeface="나눔바른고딕" panose="020B0603020101020101"/>
              </a:rPr>
              <a:t>.</a:t>
            </a:r>
          </a:p>
          <a:p>
            <a:pPr lvl="0"/>
            <a:r>
              <a:rPr lang="en-US" altLang="ko-KR" dirty="0" err="1">
                <a:latin typeface="Courier"/>
                <a:ea typeface="나눔바른고딕" panose="020B0603020101020101"/>
              </a:rPr>
              <a:t>dplyr</a:t>
            </a:r>
            <a:r>
              <a:rPr lang="en-US" altLang="ko-KR" dirty="0">
                <a:ea typeface="나눔바른고딕" panose="020B0603020101020101"/>
              </a:rPr>
              <a:t> join </a:t>
            </a:r>
            <a:r>
              <a:rPr lang="ko-KR" altLang="en-US" dirty="0">
                <a:ea typeface="나눔바른고딕" panose="020B0603020101020101"/>
              </a:rPr>
              <a:t>함수들의 유형</a:t>
            </a:r>
          </a:p>
          <a:p>
            <a:pPr lvl="1"/>
            <a:r>
              <a:rPr lang="en-US" altLang="ko-KR" dirty="0" err="1">
                <a:latin typeface="Courier"/>
                <a:ea typeface="나눔바른고딕" panose="020B0603020101020101"/>
              </a:rPr>
              <a:t>left_join</a:t>
            </a:r>
            <a:r>
              <a:rPr lang="en-US" altLang="ko-KR" dirty="0">
                <a:ea typeface="나눔바른고딕" panose="020B0603020101020101"/>
              </a:rPr>
              <a:t>(</a:t>
            </a:r>
            <a:r>
              <a:rPr lang="en-US" altLang="ko-KR" dirty="0" err="1">
                <a:latin typeface="Courier"/>
                <a:ea typeface="나눔바른고딕" panose="020B0603020101020101"/>
              </a:rPr>
              <a:t>right_join</a:t>
            </a:r>
            <a:r>
              <a:rPr lang="en-US" altLang="ko-KR" dirty="0">
                <a:ea typeface="나눔바른고딕" panose="020B0603020101020101"/>
              </a:rPr>
              <a:t>): Join matching rows from y to x (x to y)</a:t>
            </a:r>
          </a:p>
          <a:p>
            <a:pPr lvl="1"/>
            <a:r>
              <a:rPr lang="en-US" altLang="ko-KR" dirty="0" err="1">
                <a:latin typeface="Courier"/>
                <a:ea typeface="나눔바른고딕" panose="020B0603020101020101"/>
              </a:rPr>
              <a:t>full_join</a:t>
            </a:r>
            <a:r>
              <a:rPr lang="en-US" altLang="ko-KR" dirty="0">
                <a:ea typeface="나눔바른고딕" panose="020B0603020101020101"/>
              </a:rPr>
              <a:t>: Join data. Retain all values, all rows</a:t>
            </a:r>
          </a:p>
          <a:p>
            <a:pPr lvl="1"/>
            <a:r>
              <a:rPr lang="en-US" altLang="ko-KR" dirty="0" err="1">
                <a:latin typeface="Courier"/>
                <a:ea typeface="나눔바른고딕" panose="020B0603020101020101"/>
              </a:rPr>
              <a:t>inner_join</a:t>
            </a:r>
            <a:r>
              <a:rPr lang="en-US" altLang="ko-KR" dirty="0">
                <a:ea typeface="나눔바른고딕" panose="020B0603020101020101"/>
              </a:rPr>
              <a:t>: Join data. Retain only rows in both sets</a:t>
            </a:r>
          </a:p>
          <a:p>
            <a:pPr lvl="1"/>
            <a:r>
              <a:rPr lang="en-US" altLang="ko-KR" dirty="0" err="1">
                <a:latin typeface="Courier"/>
                <a:ea typeface="나눔바른고딕" panose="020B0603020101020101"/>
              </a:rPr>
              <a:t>semi_join</a:t>
            </a:r>
            <a:r>
              <a:rPr lang="en-US" altLang="ko-KR" dirty="0">
                <a:ea typeface="나눔바른고딕" panose="020B0603020101020101"/>
              </a:rPr>
              <a:t>: All rows in a that have a match in b</a:t>
            </a:r>
          </a:p>
          <a:p>
            <a:pPr lvl="1"/>
            <a:r>
              <a:rPr lang="en-US" altLang="ko-KR" dirty="0" err="1">
                <a:latin typeface="Courier"/>
                <a:ea typeface="나눔바른고딕" panose="020B0603020101020101"/>
              </a:rPr>
              <a:t>anti_join</a:t>
            </a:r>
            <a:r>
              <a:rPr lang="en-US" altLang="ko-KR" dirty="0">
                <a:ea typeface="나눔바른고딕" panose="020B0603020101020101"/>
              </a:rPr>
              <a:t>: All rows in a that do not have a match in b</a:t>
            </a:r>
          </a:p>
          <a:p>
            <a:pPr marL="0" lvl="0" indent="0">
              <a:buNone/>
            </a:pPr>
            <a:endParaRPr lang="en-US" altLang="ko-KR" dirty="0"/>
          </a:p>
          <a:p>
            <a:pPr lvl="0"/>
            <a:r>
              <a:rPr lang="en-US" altLang="ko-KR" sz="1100" dirty="0"/>
              <a:t>Join </a:t>
            </a:r>
            <a:r>
              <a:rPr lang="ko-KR" altLang="en-US" sz="1100" dirty="0"/>
              <a:t>함수의 구조</a:t>
            </a:r>
          </a:p>
          <a:p>
            <a:pPr lvl="0" indent="0">
              <a:buNone/>
            </a:pPr>
            <a:r>
              <a:rPr lang="en-US" altLang="ko-KR" sz="1100" dirty="0" err="1">
                <a:solidFill>
                  <a:srgbClr val="4758AB"/>
                </a:solidFill>
                <a:latin typeface="Courier"/>
              </a:rPr>
              <a:t>left_join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(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 x,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Level 1 data-set name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 y,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Level 2 data-set name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100" dirty="0">
                <a:solidFill>
                  <a:srgbClr val="657422"/>
                </a:solidFill>
                <a:latin typeface="Courier"/>
              </a:rPr>
              <a:t>by =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100" dirty="0">
                <a:solidFill>
                  <a:srgbClr val="4758AB"/>
                </a:solidFill>
                <a:latin typeface="Courier"/>
              </a:rPr>
              <a:t>c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100" dirty="0" err="1">
                <a:solidFill>
                  <a:srgbClr val="20794D"/>
                </a:solidFill>
                <a:latin typeface="Courier"/>
              </a:rPr>
              <a:t>id_x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= 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100" dirty="0" err="1">
                <a:solidFill>
                  <a:srgbClr val="20794D"/>
                </a:solidFill>
                <a:latin typeface="Courier"/>
              </a:rPr>
              <a:t>id_y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각각의 데이터 셋에서 어떤 변수를 기준으로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merge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되는지 설정</a:t>
            </a:r>
            <a:br>
              <a:rPr lang="ko-KR" altLang="en-US" sz="1100" dirty="0"/>
            </a:br>
            <a:r>
              <a:rPr lang="ko-KR" altLang="en-US" sz="11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100" dirty="0">
                <a:solidFill>
                  <a:srgbClr val="657422"/>
                </a:solidFill>
                <a:latin typeface="Courier"/>
              </a:rPr>
              <a:t>copy =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100" dirty="0">
                <a:solidFill>
                  <a:srgbClr val="8F5902"/>
                </a:solidFill>
                <a:latin typeface="Courier"/>
              </a:rPr>
              <a:t>FALSE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가만히 두기</a:t>
            </a:r>
            <a:br>
              <a:rPr lang="ko-KR" altLang="en-US" sz="1100" dirty="0"/>
            </a:br>
            <a:r>
              <a:rPr lang="ko-KR" altLang="en-US" sz="11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100" dirty="0">
                <a:solidFill>
                  <a:srgbClr val="657422"/>
                </a:solidFill>
                <a:latin typeface="Courier"/>
              </a:rPr>
              <a:t>suffix =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100" dirty="0">
                <a:solidFill>
                  <a:srgbClr val="4758AB"/>
                </a:solidFill>
                <a:latin typeface="Courier"/>
              </a:rPr>
              <a:t>c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".x"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100" dirty="0">
                <a:solidFill>
                  <a:srgbClr val="20794D"/>
                </a:solidFill>
                <a:latin typeface="Courier"/>
              </a:rPr>
              <a:t>".y"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만약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id 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이외에 서로 겹치는 변수가 </a:t>
            </a:r>
            <a:r>
              <a:rPr lang="ko-KR" altLang="en-US" sz="1100" dirty="0" err="1">
                <a:solidFill>
                  <a:srgbClr val="5E5E5E"/>
                </a:solidFill>
                <a:latin typeface="Courier"/>
              </a:rPr>
              <a:t>있을때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 어느 </a:t>
            </a:r>
            <a:r>
              <a:rPr lang="ko-KR" altLang="en-US" sz="1100" dirty="0" err="1">
                <a:solidFill>
                  <a:srgbClr val="5E5E5E"/>
                </a:solidFill>
                <a:latin typeface="Courier"/>
              </a:rPr>
              <a:t>데이터셋인지</a:t>
            </a:r>
            <a:br>
              <a:rPr lang="ko-KR" altLang="en-US" sz="1100" dirty="0"/>
            </a:br>
            <a:r>
              <a:rPr lang="ko-KR" altLang="en-US" sz="11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..., </a:t>
            </a:r>
            <a:br>
              <a:rPr lang="ko-KR" altLang="en-US" sz="1100" dirty="0"/>
            </a:br>
            <a:r>
              <a:rPr lang="ko-KR" altLang="en-US" sz="11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100" dirty="0">
                <a:solidFill>
                  <a:srgbClr val="657422"/>
                </a:solidFill>
                <a:latin typeface="Courier"/>
              </a:rPr>
              <a:t>keep =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100" dirty="0">
                <a:solidFill>
                  <a:srgbClr val="8F5902"/>
                </a:solidFill>
                <a:latin typeface="Courier"/>
              </a:rPr>
              <a:t>FALSE</a:t>
            </a:r>
            <a:r>
              <a:rPr lang="en-US" altLang="ko-KR" sz="11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1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100" dirty="0">
                <a:solidFill>
                  <a:srgbClr val="5E5E5E"/>
                </a:solidFill>
                <a:latin typeface="Courier"/>
              </a:rPr>
              <a:t>가만히 두기</a:t>
            </a:r>
            <a:br>
              <a:rPr lang="ko-KR" altLang="en-US" sz="1100" dirty="0"/>
            </a:br>
            <a:r>
              <a:rPr lang="en-US" altLang="ko-KR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en-US" altLang="ko-KR" sz="2400" b="1" dirty="0"/>
              <a:t>Data Merge: </a:t>
            </a:r>
            <a:r>
              <a:rPr lang="en-US" altLang="ko-KR" sz="2400" b="1" dirty="0" err="1">
                <a:latin typeface="Courier"/>
              </a:rPr>
              <a:t>dplyr</a:t>
            </a:r>
            <a:r>
              <a:rPr lang="en-US" altLang="ko-KR" sz="2400" b="1" dirty="0"/>
              <a:t> package - joins</a:t>
            </a:r>
          </a:p>
        </p:txBody>
      </p:sp>
    </p:spTree>
    <p:extLst>
      <p:ext uri="{BB962C8B-B14F-4D97-AF65-F5344CB8AC3E}">
        <p14:creationId xmlns:p14="http://schemas.microsoft.com/office/powerpoint/2010/main" val="29150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Picture 1" descr="./dplyrjoin.png">
            <a:extLst>
              <a:ext uri="{FF2B5EF4-FFF2-40B4-BE49-F238E27FC236}">
                <a16:creationId xmlns:a16="http://schemas.microsoft.com/office/drawing/2014/main" id="{C9BDD28F-4309-8050-A8CF-B936DCB3974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4155" y="1765300"/>
            <a:ext cx="4038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./joins.png">
            <a:extLst>
              <a:ext uri="{FF2B5EF4-FFF2-40B4-BE49-F238E27FC236}">
                <a16:creationId xmlns:a16="http://schemas.microsoft.com/office/drawing/2014/main" id="{183B09AF-22E0-2283-6470-61DC023BB2B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45155" y="19177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618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65569"/>
            <a:ext cx="9621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 err="1">
                <a:latin typeface="Courier"/>
              </a:rPr>
              <a:t>bind_rows</a:t>
            </a:r>
            <a:r>
              <a:rPr lang="en-US" altLang="ko-KR" sz="2000" dirty="0">
                <a:latin typeface="Courier"/>
              </a:rPr>
              <a:t>()</a:t>
            </a:r>
          </a:p>
          <a:p>
            <a:pPr lvl="1"/>
            <a:r>
              <a:rPr lang="ko-KR" altLang="en-US" sz="2000" dirty="0"/>
              <a:t>다수의 데이터 프레임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티블</a:t>
            </a:r>
            <a:r>
              <a:rPr lang="en-US" altLang="ko-KR" sz="2000" dirty="0"/>
              <a:t>)</a:t>
            </a:r>
            <a:r>
              <a:rPr lang="ko-KR" altLang="en-US" sz="2000" dirty="0"/>
              <a:t>을 행 기준으로 합치기 </a:t>
            </a:r>
            <a:r>
              <a:rPr lang="en-US" altLang="ko-KR" sz="2000" dirty="0"/>
              <a:t>(binding multiple data frames by row)</a:t>
            </a:r>
          </a:p>
          <a:p>
            <a:pPr lvl="0"/>
            <a:r>
              <a:rPr lang="en-US" altLang="ko-KR" sz="2000" dirty="0" err="1">
                <a:latin typeface="Courier"/>
              </a:rPr>
              <a:t>bind_cols</a:t>
            </a:r>
            <a:r>
              <a:rPr lang="en-US" altLang="ko-KR" sz="2000" dirty="0">
                <a:latin typeface="Courier"/>
              </a:rPr>
              <a:t>()</a:t>
            </a:r>
          </a:p>
          <a:p>
            <a:pPr lvl="1"/>
            <a:r>
              <a:rPr lang="ko-KR" altLang="en-US" sz="2000" dirty="0"/>
              <a:t>다수의 데이터 프레임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티블</a:t>
            </a:r>
            <a:r>
              <a:rPr lang="en-US" altLang="ko-KR" sz="2000" dirty="0"/>
              <a:t>)</a:t>
            </a:r>
            <a:r>
              <a:rPr lang="ko-KR" altLang="en-US" sz="2000" dirty="0"/>
              <a:t>을 열 기준으로 합치기 </a:t>
            </a:r>
            <a:r>
              <a:rPr lang="en-US" altLang="ko-KR" sz="2000" dirty="0"/>
              <a:t>(binding multiple data frames by columns)</a:t>
            </a:r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b="1" dirty="0"/>
              <a:t>bind </a:t>
            </a:r>
            <a:r>
              <a:rPr lang="ko-KR" altLang="en-US" sz="2000" b="1" dirty="0"/>
              <a:t>함수의 구조</a:t>
            </a:r>
            <a:endParaRPr lang="en-US" altLang="ko-KR" sz="2000" b="1" dirty="0"/>
          </a:p>
          <a:p>
            <a:pPr lvl="0" indent="0">
              <a:buNone/>
            </a:pP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# row </a:t>
            </a:r>
            <a:r>
              <a:rPr lang="ko-KR" altLang="en-US" sz="1600" dirty="0">
                <a:solidFill>
                  <a:srgbClr val="5E5E5E"/>
                </a:solidFill>
                <a:latin typeface="Courier"/>
              </a:rPr>
              <a:t>병합</a:t>
            </a:r>
            <a:br>
              <a:rPr lang="ko-KR" altLang="en-US" sz="1600" dirty="0"/>
            </a:br>
            <a:r>
              <a:rPr lang="en-US" altLang="ko-KR" sz="1600" dirty="0" err="1">
                <a:solidFill>
                  <a:srgbClr val="4758AB"/>
                </a:solidFill>
                <a:latin typeface="Courier"/>
              </a:rPr>
              <a:t>bind_rows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600" dirty="0">
                <a:solidFill>
                  <a:srgbClr val="4758AB"/>
                </a:solidFill>
                <a:latin typeface="Courier"/>
              </a:rPr>
              <a:t>list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(data</a:t>
            </a: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, data</a:t>
            </a: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, ... )) 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i="1" dirty="0">
                <a:solidFill>
                  <a:srgbClr val="5E5E5E"/>
                </a:solidFill>
                <a:latin typeface="Courier"/>
              </a:rPr>
              <a:t>## id</a:t>
            </a:r>
            <a:r>
              <a:rPr lang="ko-KR" altLang="en-US" sz="1600" i="1" dirty="0">
                <a:solidFill>
                  <a:srgbClr val="5E5E5E"/>
                </a:solidFill>
                <a:latin typeface="Courier"/>
              </a:rPr>
              <a:t>의 경우 어떤 </a:t>
            </a:r>
            <a:r>
              <a:rPr lang="en-US" altLang="ko-KR" sz="1600" i="1" dirty="0">
                <a:solidFill>
                  <a:srgbClr val="5E5E5E"/>
                </a:solidFill>
                <a:latin typeface="Courier"/>
              </a:rPr>
              <a:t>data frame, </a:t>
            </a:r>
            <a:r>
              <a:rPr lang="en-US" altLang="ko-KR" sz="1600" i="1" dirty="0" err="1">
                <a:solidFill>
                  <a:srgbClr val="5E5E5E"/>
                </a:solidFill>
                <a:latin typeface="Courier"/>
              </a:rPr>
              <a:t>tibble</a:t>
            </a:r>
            <a:r>
              <a:rPr lang="ko-KR" altLang="en-US" sz="1600" i="1" dirty="0">
                <a:solidFill>
                  <a:srgbClr val="5E5E5E"/>
                </a:solidFill>
                <a:latin typeface="Courier"/>
              </a:rPr>
              <a:t>에서 결합되었는지 확인 용도</a:t>
            </a:r>
            <a:br>
              <a:rPr lang="ko-KR" altLang="en-US" sz="1600" dirty="0"/>
            </a:br>
            <a:r>
              <a:rPr lang="en-US" altLang="ko-KR" sz="1600" dirty="0" err="1">
                <a:solidFill>
                  <a:srgbClr val="4758AB"/>
                </a:solidFill>
                <a:latin typeface="Courier"/>
              </a:rPr>
              <a:t>bind_rows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600" dirty="0">
                <a:solidFill>
                  <a:srgbClr val="4758AB"/>
                </a:solidFill>
                <a:latin typeface="Courier"/>
              </a:rPr>
              <a:t>list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600" dirty="0">
                <a:solidFill>
                  <a:srgbClr val="657422"/>
                </a:solidFill>
                <a:latin typeface="Courier"/>
              </a:rPr>
              <a:t>a =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 one, </a:t>
            </a:r>
            <a:r>
              <a:rPr lang="en-US" altLang="ko-KR" sz="1600" dirty="0">
                <a:solidFill>
                  <a:srgbClr val="657422"/>
                </a:solidFill>
                <a:latin typeface="Courier"/>
              </a:rPr>
              <a:t>b =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 two), </a:t>
            </a:r>
            <a:r>
              <a:rPr lang="en-US" altLang="ko-KR" sz="1600" dirty="0">
                <a:solidFill>
                  <a:srgbClr val="657422"/>
                </a:solidFill>
                <a:latin typeface="Courier"/>
              </a:rPr>
              <a:t>.id =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600" dirty="0">
                <a:solidFill>
                  <a:srgbClr val="20794D"/>
                </a:solidFill>
                <a:latin typeface="Courier"/>
              </a:rPr>
              <a:t>"id"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# column </a:t>
            </a:r>
            <a:r>
              <a:rPr lang="ko-KR" altLang="en-US" sz="1600" dirty="0">
                <a:solidFill>
                  <a:srgbClr val="5E5E5E"/>
                </a:solidFill>
                <a:latin typeface="Courier"/>
              </a:rPr>
              <a:t>병합</a:t>
            </a:r>
            <a:br>
              <a:rPr lang="ko-KR" altLang="en-US" sz="1600" dirty="0"/>
            </a:br>
            <a:r>
              <a:rPr lang="en-US" altLang="ko-KR" sz="1600" dirty="0" err="1">
                <a:solidFill>
                  <a:srgbClr val="4758AB"/>
                </a:solidFill>
                <a:latin typeface="Courier"/>
              </a:rPr>
              <a:t>bind_cols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600" dirty="0">
                <a:solidFill>
                  <a:srgbClr val="4758AB"/>
                </a:solidFill>
                <a:latin typeface="Courier"/>
              </a:rPr>
              <a:t>list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(data</a:t>
            </a: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, data</a:t>
            </a:r>
            <a:r>
              <a:rPr lang="en-US" altLang="ko-KR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, ... ), </a:t>
            </a:r>
            <a:r>
              <a:rPr lang="en-US" altLang="ko-KR" sz="1600" dirty="0">
                <a:solidFill>
                  <a:srgbClr val="657422"/>
                </a:solidFill>
                <a:latin typeface="Courier"/>
              </a:rPr>
              <a:t>.</a:t>
            </a:r>
            <a:r>
              <a:rPr lang="en-US" altLang="ko-KR" sz="1600" dirty="0" err="1">
                <a:solidFill>
                  <a:srgbClr val="657422"/>
                </a:solidFill>
                <a:latin typeface="Courier"/>
              </a:rPr>
              <a:t>name_repair</a:t>
            </a:r>
            <a:r>
              <a:rPr lang="en-US" altLang="ko-KR" sz="16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600" dirty="0">
                <a:solidFill>
                  <a:srgbClr val="4758AB"/>
                </a:solidFill>
                <a:latin typeface="Courier"/>
              </a:rPr>
              <a:t>c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600" dirty="0">
                <a:solidFill>
                  <a:srgbClr val="20794D"/>
                </a:solidFill>
                <a:latin typeface="Courier"/>
              </a:rPr>
              <a:t>"unique"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600" dirty="0">
                <a:solidFill>
                  <a:srgbClr val="20794D"/>
                </a:solidFill>
                <a:latin typeface="Courier"/>
              </a:rPr>
              <a:t>"universal"</a:t>
            </a:r>
            <a:r>
              <a:rPr lang="en-US" altLang="ko-KR" sz="1600" dirty="0">
                <a:solidFill>
                  <a:srgbClr val="003B4F"/>
                </a:solidFill>
                <a:latin typeface="Courier"/>
              </a:rPr>
              <a:t>))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en-US" altLang="ko-KR" sz="2400" b="1" dirty="0"/>
              <a:t>Data Merge: </a:t>
            </a:r>
            <a:r>
              <a:rPr lang="en-US" altLang="ko-KR" sz="2400" b="1" dirty="0" err="1">
                <a:latin typeface="Courier"/>
              </a:rPr>
              <a:t>dplyr</a:t>
            </a:r>
            <a:r>
              <a:rPr lang="en-US" altLang="ko-KR" sz="2400" b="1" dirty="0"/>
              <a:t> package - binds</a:t>
            </a:r>
          </a:p>
          <a:p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88984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9808F64-2549-8AB7-1BC0-8DEF4610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63677"/>
            <a:ext cx="6858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382286"/>
            <a:ext cx="96217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 err="1"/>
              <a:t>rhs</a:t>
            </a:r>
            <a:r>
              <a:rPr lang="ko-KR" altLang="en-US" sz="2000" dirty="0"/>
              <a:t>의 첫번째 변수로 넘겨주는 역할</a:t>
            </a:r>
            <a:r>
              <a:rPr lang="en-US" altLang="ko-KR" sz="2000" dirty="0"/>
              <a:t>. </a:t>
            </a:r>
            <a:r>
              <a:rPr lang="en-US" altLang="ko-KR" sz="2000" dirty="0">
                <a:latin typeface="Courier"/>
              </a:rPr>
              <a:t>'.'</a:t>
            </a:r>
            <a:r>
              <a:rPr lang="ko-KR" altLang="en-US" sz="2000" dirty="0"/>
              <a:t>은 앞의 값의 위치를 구체적으로 지정하기 위해 사용 </a:t>
            </a:r>
            <a:r>
              <a:rPr lang="en-US" altLang="ko-KR" sz="2000" dirty="0"/>
              <a:t>(</a:t>
            </a:r>
            <a:r>
              <a:rPr lang="ko-KR" altLang="en-US" sz="2000" dirty="0"/>
              <a:t>단축키</a:t>
            </a:r>
            <a:r>
              <a:rPr lang="en-US" altLang="ko-KR" sz="2000" dirty="0"/>
              <a:t>: ctrl + shift + m (mac: </a:t>
            </a:r>
            <a:r>
              <a:rPr lang="en-US" altLang="ko-KR" sz="2000" dirty="0" err="1"/>
              <a:t>cmd</a:t>
            </a:r>
            <a:r>
              <a:rPr lang="en-US" altLang="ko-KR" sz="2000" dirty="0"/>
              <a:t> + shift + m))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x </a:t>
            </a:r>
            <a:r>
              <a:rPr lang="en-US" altLang="ko-KR" sz="2000" dirty="0">
                <a:latin typeface="Courier"/>
              </a:rPr>
              <a:t>%&gt;%</a:t>
            </a:r>
            <a:r>
              <a:rPr lang="en-US" altLang="ko-KR" sz="2000" dirty="0"/>
              <a:t> f is equivalent to f(x)</a:t>
            </a:r>
          </a:p>
          <a:p>
            <a:pPr lvl="1"/>
            <a:r>
              <a:rPr lang="en-US" altLang="ko-KR" sz="2000" dirty="0"/>
              <a:t>x </a:t>
            </a:r>
            <a:r>
              <a:rPr lang="en-US" altLang="ko-KR" sz="2000" dirty="0">
                <a:latin typeface="Courier"/>
              </a:rPr>
              <a:t>%&gt;%</a:t>
            </a:r>
            <a:r>
              <a:rPr lang="en-US" altLang="ko-KR" sz="2000" dirty="0"/>
              <a:t> f(y) is equivalent to f(x, y)</a:t>
            </a:r>
          </a:p>
          <a:p>
            <a:pPr lvl="1"/>
            <a:r>
              <a:rPr lang="en-US" altLang="ko-KR" sz="2000" dirty="0"/>
              <a:t>x </a:t>
            </a:r>
            <a:r>
              <a:rPr lang="en-US" altLang="ko-KR" sz="2000" dirty="0">
                <a:latin typeface="Courier"/>
              </a:rPr>
              <a:t>%&gt;%</a:t>
            </a:r>
            <a:r>
              <a:rPr lang="en-US" altLang="ko-KR" sz="2000" dirty="0"/>
              <a:t> f(y, </a:t>
            </a:r>
            <a:r>
              <a:rPr lang="en-US" altLang="ko-KR" sz="2000" dirty="0">
                <a:latin typeface="Courier"/>
              </a:rPr>
              <a:t>.</a:t>
            </a:r>
            <a:r>
              <a:rPr lang="en-US" altLang="ko-KR" sz="2000" dirty="0"/>
              <a:t>) is equivalent to f(y, x)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marL="0" lvl="0" indent="0">
              <a:buNone/>
            </a:pPr>
            <a:r>
              <a:rPr lang="en-US" altLang="ko-KR" sz="2000" b="1" dirty="0"/>
              <a:t>data_lv1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data_lv2 </a:t>
            </a:r>
            <a:r>
              <a:rPr lang="ko-KR" altLang="en-US" sz="2000" b="1" dirty="0"/>
              <a:t>데이터 병합</a:t>
            </a:r>
            <a:endParaRPr lang="en-US" altLang="ko-KR" sz="2000" b="1" dirty="0"/>
          </a:p>
          <a:p>
            <a:pPr marL="0" lvl="0" indent="0">
              <a:buNone/>
            </a:pPr>
            <a:endParaRPr lang="ko-KR" altLang="en-US" sz="1500" b="1" dirty="0"/>
          </a:p>
          <a:p>
            <a:pPr lvl="0" indent="0">
              <a:buNone/>
            </a:pPr>
            <a:r>
              <a:rPr lang="en-US" altLang="ko-KR" sz="15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 &lt;- data_lv1 </a:t>
            </a:r>
            <a:r>
              <a:rPr lang="en-US" altLang="ko-KR" sz="15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500" dirty="0"/>
            </a:b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500" dirty="0" err="1">
                <a:solidFill>
                  <a:srgbClr val="4758AB"/>
                </a:solidFill>
                <a:latin typeface="Courier"/>
              </a:rPr>
              <a:t>left_join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(data_lv2, </a:t>
            </a:r>
            <a:r>
              <a:rPr lang="en-US" altLang="ko-KR" sz="1500" dirty="0">
                <a:solidFill>
                  <a:srgbClr val="657422"/>
                </a:solidFill>
                <a:latin typeface="Courier"/>
              </a:rPr>
              <a:t>by =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500" dirty="0">
                <a:solidFill>
                  <a:srgbClr val="20794D"/>
                </a:solidFill>
                <a:latin typeface="Courier"/>
              </a:rPr>
              <a:t>"id"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500" dirty="0"/>
            </a:br>
            <a:r>
              <a:rPr lang="en-US" altLang="ko-KR" sz="1500" dirty="0">
                <a:solidFill>
                  <a:srgbClr val="4758AB"/>
                </a:solidFill>
                <a:latin typeface="Courier"/>
              </a:rPr>
              <a:t>head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5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500" dirty="0">
                <a:solidFill>
                  <a:srgbClr val="AD0000"/>
                </a:solidFill>
                <a:latin typeface="Courier"/>
              </a:rPr>
              <a:t>5</a:t>
            </a:r>
            <a:r>
              <a:rPr lang="en-US" altLang="ko-KR" sz="15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83450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en-US" altLang="ko-KR" sz="2400" b="1" dirty="0"/>
              <a:t>Data Merge: </a:t>
            </a:r>
            <a:r>
              <a:rPr lang="en-US" altLang="ko-KR" sz="2400" b="1" dirty="0" err="1">
                <a:latin typeface="Courier"/>
              </a:rPr>
              <a:t>dplyr</a:t>
            </a:r>
            <a:r>
              <a:rPr lang="en-US" altLang="ko-KR" sz="2400" b="1" dirty="0"/>
              <a:t> package - Pipe Operator</a:t>
            </a:r>
            <a:r>
              <a:rPr lang="en-US" altLang="ko-KR" sz="2400" dirty="0"/>
              <a:t>: </a:t>
            </a:r>
            <a:r>
              <a:rPr lang="en-US" altLang="ko-KR" sz="2400" dirty="0">
                <a:latin typeface="Courier"/>
              </a:rPr>
              <a:t>%&gt;%</a:t>
            </a:r>
          </a:p>
          <a:p>
            <a:endParaRPr lang="en-US" altLang="ko-KR" sz="2400" b="1" dirty="0"/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B87EAC97-44D7-4CEC-D032-42CA04E74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031413"/>
              </p:ext>
            </p:extLst>
          </p:nvPr>
        </p:nvGraphicFramePr>
        <p:xfrm>
          <a:off x="5691673" y="3816222"/>
          <a:ext cx="6164968" cy="1990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0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325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minority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mathach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himinty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7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-1.53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7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19.71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7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47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47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17.90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97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408F88-588B-D417-65FC-71D507CC4512}"/>
              </a:ext>
            </a:extLst>
          </p:cNvPr>
          <p:cNvSpPr txBox="1"/>
          <p:nvPr/>
        </p:nvSpPr>
        <p:spPr>
          <a:xfrm>
            <a:off x="1111377" y="783450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en-US" altLang="ko-KR" sz="2400" b="1" dirty="0"/>
              <a:t>Pooled-OLS and Between Model</a:t>
            </a:r>
          </a:p>
          <a:p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6AB86-B967-2FFB-F711-5ABEF244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3" y="1327105"/>
            <a:ext cx="9114974" cy="45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2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83450"/>
            <a:ext cx="87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en-US" altLang="ko-KR" sz="2400" b="1" dirty="0"/>
              <a:t>Five models in HLM (Bryk &amp; </a:t>
            </a:r>
            <a:r>
              <a:rPr lang="en-US" altLang="ko-KR" sz="2400" b="1" dirty="0" err="1"/>
              <a:t>Raudenbush</a:t>
            </a:r>
            <a:r>
              <a:rPr lang="en-US" altLang="ko-KR" sz="2400" b="1" dirty="0"/>
              <a:t>, 1992)</a:t>
            </a:r>
          </a:p>
          <a:p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3CBBB5-9C92-A77C-3099-54C56B68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21" y="1411997"/>
            <a:ext cx="8713758" cy="44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4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660C88-4A3D-CFC6-D125-3335326C9E4F}"/>
                  </a:ext>
                </a:extLst>
              </p:cNvPr>
              <p:cNvSpPr txBox="1"/>
              <p:nvPr/>
            </p:nvSpPr>
            <p:spPr>
              <a:xfrm>
                <a:off x="1154275" y="1093922"/>
                <a:ext cx="9883450" cy="4219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altLang="ko-KR" sz="2000" b="1" dirty="0"/>
                  <a:t>High School and Beyond (HS&amp;B) </a:t>
                </a:r>
                <a:r>
                  <a:rPr lang="ko-KR" altLang="en-US" sz="2000" b="1" dirty="0"/>
                  <a:t>변수들에 대한 설명</a:t>
                </a:r>
                <a:endParaRPr lang="en-US" altLang="ko-KR" sz="2000" b="1" dirty="0"/>
              </a:p>
              <a:p>
                <a:pPr>
                  <a:spcBef>
                    <a:spcPts val="3000"/>
                  </a:spcBef>
                </a:pPr>
                <a:endParaRPr lang="ko-KR" altLang="en-US" sz="2000" b="1" dirty="0"/>
              </a:p>
              <a:p>
                <a:pPr lvl="0"/>
                <a:r>
                  <a:rPr lang="ko-KR" altLang="en-US" sz="2000" dirty="0" err="1"/>
                  <a:t>분석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목적</a:t>
                </a:r>
                <a:r>
                  <a:rPr lang="en-US" altLang="ko-KR" sz="2000" dirty="0"/>
                  <a:t>: Level-1 </a:t>
                </a:r>
                <a:r>
                  <a:rPr lang="ko-KR" altLang="en-US" sz="2000" dirty="0" err="1"/>
                  <a:t>변수인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SES (Social Economic Status)</a:t>
                </a:r>
                <a:r>
                  <a:rPr lang="ko-KR" altLang="en-US" sz="2000" dirty="0"/>
                  <a:t>와 </a:t>
                </a:r>
                <a:r>
                  <a:rPr lang="en-US" altLang="ko-KR" sz="2000" dirty="0"/>
                  <a:t>Level-2 </a:t>
                </a:r>
                <a:r>
                  <a:rPr lang="ko-KR" altLang="en-US" sz="2000" dirty="0" err="1"/>
                  <a:t>변수인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Sector (Public or Private)</a:t>
                </a:r>
                <a:r>
                  <a:rPr lang="ko-KR" altLang="en-US" sz="2000" dirty="0"/>
                  <a:t>가 학생들의 수학성취도에 미치는 영향</a:t>
                </a:r>
                <a:endParaRPr lang="en-US" altLang="ko-KR" sz="2000" dirty="0"/>
              </a:p>
              <a:p>
                <a:pPr lvl="0"/>
                <a:endParaRPr lang="ko-KR" altLang="en-US" sz="2000" dirty="0"/>
              </a:p>
              <a:p>
                <a:pPr lvl="0"/>
                <a:r>
                  <a:rPr lang="ko-KR" altLang="en-US" sz="2000" dirty="0" err="1"/>
                  <a:t>독립변수</a:t>
                </a:r>
                <a:r>
                  <a:rPr lang="en-US" altLang="ko-KR" sz="2000" dirty="0"/>
                  <a:t>: </a:t>
                </a:r>
                <a:r>
                  <a:rPr lang="en-US" altLang="ko-KR" sz="2000" dirty="0" err="1">
                    <a:latin typeface="Courier"/>
                  </a:rPr>
                  <a:t>ses</a:t>
                </a:r>
                <a:r>
                  <a:rPr lang="en-US" altLang="ko-KR" sz="2000" dirty="0"/>
                  <a:t>, </a:t>
                </a:r>
                <a:r>
                  <a:rPr lang="en-US" altLang="ko-KR" sz="2000" dirty="0">
                    <a:latin typeface="Courier"/>
                  </a:rPr>
                  <a:t>sector</a:t>
                </a:r>
              </a:p>
              <a:p>
                <a:pPr lvl="0"/>
                <a:r>
                  <a:rPr lang="ko-KR" altLang="en-US" sz="2000" dirty="0" err="1"/>
                  <a:t>종속변수</a:t>
                </a:r>
                <a:r>
                  <a:rPr lang="en-US" altLang="ko-KR" sz="2000" dirty="0"/>
                  <a:t>: </a:t>
                </a:r>
                <a:r>
                  <a:rPr lang="en-US" altLang="ko-KR" sz="2000" dirty="0" err="1">
                    <a:latin typeface="Courier"/>
                  </a:rPr>
                  <a:t>mathach</a:t>
                </a:r>
                <a:endParaRPr lang="en-US" altLang="ko-KR" sz="2000" dirty="0">
                  <a:latin typeface="Courier"/>
                </a:endParaRPr>
              </a:p>
              <a:p>
                <a:pPr lvl="0"/>
                <a:endParaRPr lang="ko-KR" altLang="en-US" sz="2000" dirty="0">
                  <a:latin typeface="Courier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000" dirty="0"/>
                  <a:t>는 </a:t>
                </a:r>
                <a:r>
                  <a:rPr lang="ko-KR" altLang="en-US" sz="2000" dirty="0" err="1"/>
                  <a:t>개인수준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(Level-1)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첨자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2000" dirty="0"/>
                  <a:t>는 </a:t>
                </a:r>
                <a:r>
                  <a:rPr lang="ko-KR" altLang="en-US" sz="2000" dirty="0" err="1"/>
                  <a:t>집단수준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(Level-2)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첨자</a:t>
                </a:r>
                <a:endParaRPr lang="ko-KR" alt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번째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학교에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다니는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000" dirty="0" err="1"/>
                  <a:t>번째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학생의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수학성취도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점수</a:t>
                </a:r>
                <a:endParaRPr lang="ko-KR" alt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는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2000" dirty="0" err="1"/>
                  <a:t>번째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학교의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수학성취도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점수</a:t>
                </a:r>
                <a:endParaRPr lang="ko-KR" altLang="en-US" sz="2000" dirty="0"/>
              </a:p>
              <a:p>
                <a:pPr lvl="0"/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학급당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인원</a:t>
                </a:r>
                <a:r>
                  <a:rPr lang="en-US" altLang="ko-KR" sz="2000" dirty="0"/>
                  <a:t>: 44.91</a:t>
                </a:r>
                <a:r>
                  <a:rPr lang="ko-KR" altLang="en-US" sz="2000" dirty="0"/>
                  <a:t>명 </a:t>
                </a:r>
                <a:r>
                  <a:rPr lang="en-US" altLang="ko-KR" sz="2000" dirty="0"/>
                  <a:t>(</a:t>
                </a:r>
                <a:r>
                  <a:rPr lang="en-US" altLang="ko-KR" sz="2000" dirty="0" err="1"/>
                  <a:t>sd</a:t>
                </a:r>
                <a:r>
                  <a:rPr lang="en-US" altLang="ko-KR" sz="2000" dirty="0"/>
                  <a:t>: 11.85)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660C88-4A3D-CFC6-D125-3335326C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75" y="1093922"/>
                <a:ext cx="9883450" cy="4219745"/>
              </a:xfrm>
              <a:prstGeom prst="rect">
                <a:avLst/>
              </a:prstGeom>
              <a:blipFill>
                <a:blip r:embed="rId2"/>
                <a:stretch>
                  <a:fillRect l="-617" t="-722" b="-1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99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6419A4-3FEB-4614-9183-39AFE302E284}"/>
              </a:ext>
            </a:extLst>
          </p:cNvPr>
          <p:cNvGrpSpPr/>
          <p:nvPr/>
        </p:nvGrpSpPr>
        <p:grpSpPr>
          <a:xfrm>
            <a:off x="3337311" y="2531675"/>
            <a:ext cx="5517377" cy="1692082"/>
            <a:chOff x="3337306" y="2219117"/>
            <a:chExt cx="5517377" cy="1692081"/>
          </a:xfrm>
        </p:grpSpPr>
        <p:sp>
          <p:nvSpPr>
            <p:cNvPr id="4" name="TextBox 3"/>
            <p:cNvSpPr txBox="1"/>
            <p:nvPr/>
          </p:nvSpPr>
          <p:spPr>
            <a:xfrm>
              <a:off x="5231901" y="2219117"/>
              <a:ext cx="1728192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7306" y="3449533"/>
              <a:ext cx="551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Module I: </a:t>
              </a:r>
              <a:r>
                <a:rPr lang="ko-KR" altLang="en-US" sz="2400" dirty="0"/>
                <a:t>위계적 선형모형의 배경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145488" y="3296335"/>
              <a:ext cx="1901019" cy="0"/>
            </a:xfrm>
            <a:prstGeom prst="line">
              <a:avLst/>
            </a:prstGeom>
            <a:ln w="3175">
              <a:solidFill>
                <a:srgbClr val="383E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52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1365569"/>
                <a:ext cx="9621783" cy="3737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:r>
                  <a:rPr lang="en-US" altLang="ko-KR" sz="2000" b="1" dirty="0"/>
                  <a:t>One-Way ANOVA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집단수준의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Mean </a:t>
                </a:r>
                <a:r>
                  <a:rPr lang="en-US" altLang="ko-KR" sz="2000" dirty="0" err="1"/>
                  <a:t>Squares</a:t>
                </a:r>
                <a:r>
                  <a:rPr lang="ko-KR" altLang="en-US" sz="2000" dirty="0" err="1"/>
                  <a:t>들의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개인수준의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Mean </a:t>
                </a:r>
                <a:r>
                  <a:rPr lang="en-US" altLang="ko-KR" sz="2000" dirty="0" err="1"/>
                  <a:t>Squares</a:t>
                </a:r>
                <a:r>
                  <a:rPr lang="ko-KR" altLang="en-US" sz="2000" dirty="0" err="1"/>
                  <a:t>들의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비교함을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통해서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개인수준의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변량대비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수준의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변량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비교</a:t>
                </a:r>
                <a:endParaRPr lang="ko-KR" altLang="en-US" sz="20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쉽게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말해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 err="1"/>
                  <a:t>집단간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모평균</a:t>
                </a:r>
                <a:r>
                  <a:rPr lang="en-US" altLang="ko-KR" sz="2000" b="1" dirty="0"/>
                  <a:t>(</a:t>
                </a:r>
                <a:r>
                  <a:rPr lang="ko-KR" altLang="en-US" sz="2000" b="1" dirty="0" err="1"/>
                  <a:t>여기서는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수학성취도</a:t>
                </a:r>
                <a:r>
                  <a:rPr lang="en-US" altLang="ko-KR" sz="2000" b="1" dirty="0"/>
                  <a:t>)</a:t>
                </a:r>
                <a:r>
                  <a:rPr lang="ko-KR" altLang="en-US" sz="2000" b="1" dirty="0"/>
                  <a:t>이 </a:t>
                </a:r>
                <a:r>
                  <a:rPr lang="ko-KR" altLang="en-US" sz="2000" b="1" dirty="0" err="1"/>
                  <a:t>서로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다른가</a:t>
                </a:r>
                <a:r>
                  <a:rPr lang="en-US" altLang="ko-KR" sz="2000" dirty="0"/>
                  <a:t>? </a:t>
                </a:r>
                <a:r>
                  <a:rPr lang="ko-KR" altLang="en-US" sz="2000" dirty="0" err="1"/>
                  <a:t>수준효과가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존재하는가</a:t>
                </a:r>
                <a:r>
                  <a:rPr lang="en-US" altLang="ko-KR" sz="2000" dirty="0"/>
                  <a:t>?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𝑆𝑆𝐴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 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00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ko-KR" altLang="en-US" sz="20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00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  <m:sSup>
                        <m:sSup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‾"/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00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ko-KR" altLang="en-US" sz="2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200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‾"/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00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00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ko-KR" altLang="en-US" sz="20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ko-KR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00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000" dirty="0"/>
              </a:p>
              <a:p>
                <a:pPr lvl="0"/>
                <a:r>
                  <a:rPr lang="en-US" altLang="ko-KR" sz="2000" dirty="0"/>
                  <a:t>SSA (sum of squares of treatment): </a:t>
                </a:r>
                <a:r>
                  <a:rPr lang="ko-KR" altLang="en-US" sz="2000" dirty="0" err="1"/>
                  <a:t>집단변량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제곱합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- </a:t>
                </a:r>
                <a:r>
                  <a:rPr lang="ko-KR" altLang="en-US" sz="2000" dirty="0" err="1"/>
                  <a:t>집단수준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변동</a:t>
                </a:r>
                <a:endParaRPr lang="ko-KR" altLang="en-US" sz="2000" dirty="0"/>
              </a:p>
              <a:p>
                <a:pPr lvl="0"/>
                <a:r>
                  <a:rPr lang="en-US" altLang="ko-KR" sz="2000" dirty="0"/>
                  <a:t>SSE (sum of squares of error): </a:t>
                </a:r>
                <a:r>
                  <a:rPr lang="ko-KR" altLang="en-US" sz="2000" dirty="0" err="1"/>
                  <a:t>오차제곱합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- </a:t>
                </a:r>
                <a:r>
                  <a:rPr lang="ko-KR" altLang="en-US" sz="2000" dirty="0"/>
                  <a:t>집단 내 변동</a:t>
                </a:r>
                <a:endParaRPr lang="en-US" altLang="ko-KR" sz="2000" dirty="0"/>
              </a:p>
              <a:p>
                <a:pPr lvl="0"/>
                <a:endParaRPr lang="ko-KR" altLang="en-US" sz="2000" dirty="0"/>
              </a:p>
              <a:p>
                <a:pPr lvl="0"/>
                <a:r>
                  <a:rPr lang="ko-KR" altLang="en-US" sz="2000" b="1" dirty="0" err="1"/>
                  <a:t>집단간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평균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차이가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존재할</a:t>
                </a:r>
                <a:r>
                  <a:rPr lang="ko-KR" altLang="en-US" sz="2000" b="1" dirty="0"/>
                  <a:t> 때 </a:t>
                </a:r>
                <a:r>
                  <a:rPr lang="en-US" altLang="ko-KR" sz="2000" b="1" dirty="0" err="1"/>
                  <a:t>HLM</a:t>
                </a:r>
                <a:r>
                  <a:rPr lang="ko-KR" altLang="en-US" sz="2000" b="1" dirty="0"/>
                  <a:t>의 가장 최소한의 근거가 됨</a:t>
                </a:r>
                <a:endParaRPr lang="en-US" altLang="ko-KR" sz="2000" b="1" dirty="0"/>
              </a:p>
              <a:p>
                <a:pPr lvl="0"/>
                <a:endParaRPr lang="ko-KR" altLang="en-US" sz="2000" b="1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1365569"/>
                <a:ext cx="9621783" cy="3737433"/>
              </a:xfrm>
              <a:prstGeom prst="rect">
                <a:avLst/>
              </a:prstGeom>
              <a:blipFill>
                <a:blip r:embed="rId2"/>
                <a:stretch>
                  <a:fillRect l="-697" t="-816" r="-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0. Preliminary Analysis</a:t>
            </a:r>
          </a:p>
        </p:txBody>
      </p: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74C61F68-563B-EE06-47A1-702AC5286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758124"/>
              </p:ext>
            </p:extLst>
          </p:nvPr>
        </p:nvGraphicFramePr>
        <p:xfrm>
          <a:off x="3264549" y="4879911"/>
          <a:ext cx="5662902" cy="100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4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sumsq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meansq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statistic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p.value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64906.96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408.220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10.429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 dirty="0"/>
                        <a:t>Residuals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7025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274969.98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100"/>
                        <a:t>39.142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111377" y="757022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0. Preliminary Analysis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16BE46-CD31-9E66-8ACB-E4CA17C2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98" y="1750774"/>
            <a:ext cx="8330004" cy="4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57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908369"/>
                <a:ext cx="9621783" cy="5210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ar-AE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lvl="0"/>
                <a:r>
                  <a:rPr lang="en-US" altLang="ko-KR" sz="2000" dirty="0"/>
                  <a:t>Level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, 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ar-AE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lvl="0"/>
                <a:r>
                  <a:rPr lang="ko-KR" altLang="en-US" sz="2000" dirty="0" err="1"/>
                  <a:t>급간상관계수와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신뢰도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계산이</a:t>
                </a:r>
                <a:r>
                  <a:rPr lang="ko-KR" altLang="en-US" sz="2000" dirty="0"/>
                  <a:t> 주 </a:t>
                </a:r>
                <a:r>
                  <a:rPr lang="ko-KR" altLang="en-US" sz="2000" dirty="0" err="1"/>
                  <a:t>목적으로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모형에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아무런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predictor </a:t>
                </a:r>
                <a:r>
                  <a:rPr lang="en-US" altLang="ko-KR" sz="2000" dirty="0" err="1"/>
                  <a:t>variable</a:t>
                </a:r>
                <a:r>
                  <a:rPr lang="ko-KR" altLang="en-US" sz="2000" dirty="0"/>
                  <a:t>들이 투입되지 않음 </a:t>
                </a:r>
                <a:r>
                  <a:rPr lang="ko-KR" altLang="en-US" sz="1100" dirty="0"/>
                  <a:t> </a:t>
                </a:r>
                <a:endParaRPr lang="en-US" altLang="ko-KR" sz="1100" dirty="0"/>
              </a:p>
              <a:p>
                <a:pPr lvl="0"/>
                <a:endParaRPr lang="ko-KR" altLang="en-US" sz="1100" dirty="0"/>
              </a:p>
              <a:p>
                <a:pPr lvl="0" indent="0">
                  <a:buNone/>
                </a:pP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model1 &lt;- </a:t>
                </a:r>
                <a:r>
                  <a:rPr lang="en-US" altLang="ko-KR" sz="1400" dirty="0" err="1">
                    <a:solidFill>
                      <a:srgbClr val="4758AB"/>
                    </a:solidFill>
                    <a:latin typeface="Courier"/>
                  </a:rPr>
                  <a:t>lmer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400" dirty="0" err="1">
                    <a:solidFill>
                      <a:srgbClr val="003B4F"/>
                    </a:solidFill>
                    <a:latin typeface="Courier"/>
                  </a:rPr>
                  <a:t>mathach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400" dirty="0"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400" dirty="0"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400" dirty="0"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(</a:t>
                </a:r>
                <a:r>
                  <a:rPr lang="en-US" altLang="ko-KR" sz="1400" dirty="0"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400" dirty="0">
                    <a:solidFill>
                      <a:srgbClr val="5E5E5E"/>
                    </a:solidFill>
                    <a:latin typeface="Courier"/>
                  </a:rPr>
                  <a:t>|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 id), </a:t>
                </a:r>
                <a:r>
                  <a:rPr lang="en-US" altLang="ko-KR" sz="1400" dirty="0">
                    <a:solidFill>
                      <a:srgbClr val="657422"/>
                    </a:solidFill>
                    <a:latin typeface="Courier"/>
                  </a:rPr>
                  <a:t>data=</a:t>
                </a:r>
                <a:r>
                  <a:rPr lang="en-US" altLang="ko-KR" sz="14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400" dirty="0"/>
                </a:br>
                <a:r>
                  <a:rPr lang="en-US" altLang="ko-KR" sz="1400" dirty="0"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 lang="en-US" altLang="ko-KR" sz="1400" dirty="0">
                    <a:solidFill>
                      <a:srgbClr val="003B4F"/>
                    </a:solidFill>
                    <a:latin typeface="Courier"/>
                  </a:rPr>
                  <a:t>(model1)</a:t>
                </a:r>
              </a:p>
              <a:p>
                <a:pPr lvl="0" indent="0">
                  <a:buNone/>
                </a:pPr>
                <a:r>
                  <a:rPr lang="en-US" altLang="ko-KR" sz="1000" dirty="0">
                    <a:latin typeface="Courier"/>
                  </a:rPr>
                  <a:t>
Formula: </a:t>
                </a:r>
                <a:r>
                  <a:rPr lang="en-US" altLang="ko-KR" sz="1000" dirty="0" err="1">
                    <a:latin typeface="Courier"/>
                  </a:rPr>
                  <a:t>mathach</a:t>
                </a:r>
                <a:r>
                  <a:rPr lang="en-US" altLang="ko-KR" sz="1000" dirty="0">
                    <a:latin typeface="Courier"/>
                  </a:rPr>
                  <a:t> ~ 1 + (1 | id)
   Data: </a:t>
                </a:r>
                <a:r>
                  <a:rPr lang="en-US" altLang="ko-KR" sz="1000" dirty="0" err="1">
                    <a:latin typeface="Courier"/>
                  </a:rPr>
                  <a:t>data_merged</a:t>
                </a:r>
                <a:r>
                  <a:rPr lang="en-US" altLang="ko-KR" sz="1000" dirty="0">
                    <a:latin typeface="Courier"/>
                  </a:rPr>
                  <a:t>
REML criterion at convergence: 47116.8
Scaled residuals: 
    Min      1Q  Median      3Q     Max 
-3.0631 -0.7539  0.0267  0.7606  2.7426 
Random effects:
 Groups   Name        Variance </a:t>
                </a:r>
                <a:r>
                  <a:rPr lang="en-US" altLang="ko-KR" sz="1000" dirty="0" err="1">
                    <a:latin typeface="Courier"/>
                  </a:rPr>
                  <a:t>Std.Dev</a:t>
                </a:r>
                <a:r>
                  <a:rPr lang="en-US" altLang="ko-KR" sz="1000" dirty="0">
                    <a:latin typeface="Courier"/>
                  </a:rPr>
                  <a:t>.
 id       (Intercept)  8.614   2.935   
 Residual             39.148   6.257   
Number of </a:t>
                </a:r>
                <a:r>
                  <a:rPr lang="en-US" altLang="ko-KR" sz="1000" dirty="0" err="1">
                    <a:latin typeface="Courier"/>
                  </a:rPr>
                  <a:t>obs</a:t>
                </a:r>
                <a:r>
                  <a:rPr lang="en-US" altLang="ko-KR" sz="1000" dirty="0">
                    <a:latin typeface="Courier"/>
                  </a:rPr>
                  <a:t>: 7185, groups:  id, 160
Fixed effects:
            Estimate Std. Error       </a:t>
                </a:r>
                <a:r>
                  <a:rPr lang="en-US" altLang="ko-KR" sz="1000" dirty="0" err="1">
                    <a:latin typeface="Courier"/>
                  </a:rPr>
                  <a:t>df</a:t>
                </a:r>
                <a:r>
                  <a:rPr lang="en-US" altLang="ko-KR" sz="1000" dirty="0">
                    <a:latin typeface="Courier"/>
                  </a:rPr>
                  <a:t> t value </a:t>
                </a:r>
                <a:r>
                  <a:rPr lang="en-US" altLang="ko-KR" sz="1000" dirty="0" err="1">
                    <a:latin typeface="Courier"/>
                  </a:rPr>
                  <a:t>Pr</a:t>
                </a:r>
                <a:r>
                  <a:rPr lang="en-US" altLang="ko-KR" sz="1000" dirty="0">
                    <a:latin typeface="Courier"/>
                  </a:rPr>
                  <a:t>(&gt;|t|)    
(Intercept)  12.6370     0.2444 156.6473   51.71   &lt;2e-16 ***
---
</a:t>
                </a:r>
                <a:r>
                  <a:rPr lang="en-US" altLang="ko-KR" sz="1000" dirty="0" err="1">
                    <a:latin typeface="Courier"/>
                  </a:rPr>
                  <a:t>Signif</a:t>
                </a:r>
                <a:r>
                  <a:rPr lang="en-US" altLang="ko-KR" sz="1000" dirty="0">
                    <a:latin typeface="Courier"/>
                  </a:rPr>
                  <a:t>. codes:  0 '***' 0.001 '**' 0.01 '*' 0.05 '.' 0.1 ' ' 1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908369"/>
                <a:ext cx="9621783" cy="5210850"/>
              </a:xfrm>
              <a:prstGeom prst="rect">
                <a:avLst/>
              </a:prstGeom>
              <a:blipFill>
                <a:blip r:embed="rId2"/>
                <a:stretch>
                  <a:fillRect l="-697" t="-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92716" y="295357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1. One-way ANOVA: Model Fit</a:t>
            </a:r>
          </a:p>
        </p:txBody>
      </p:sp>
    </p:spTree>
    <p:extLst>
      <p:ext uri="{BB962C8B-B14F-4D97-AF65-F5344CB8AC3E}">
        <p14:creationId xmlns:p14="http://schemas.microsoft.com/office/powerpoint/2010/main" val="282575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092716" y="1020336"/>
            <a:ext cx="4919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(model1,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test.rand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latin typeface="Courier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92716" y="295357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1. One-way ANOVA: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계수해석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1" descr="./model1.png">
            <a:extLst>
              <a:ext uri="{FF2B5EF4-FFF2-40B4-BE49-F238E27FC236}">
                <a16:creationId xmlns:a16="http://schemas.microsoft.com/office/drawing/2014/main" id="{54C1CAD4-AED6-2B7C-FE0D-ACDF153BBC7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9841" y="1368143"/>
            <a:ext cx="4038600" cy="179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6988" y="1010316"/>
                <a:ext cx="6204857" cy="5016758"/>
              </a:xfrm>
              <a:prstGeom prst="rect">
                <a:avLst/>
              </a:prstGeom>
            </p:spPr>
            <p:txBody>
              <a:bodyPr>
                <a:spAutoFit/>
              </a:bodyPr>
              <a:lstStyle>
                <a:lvl1pPr marL="228594" indent="-228594" algn="l" defTabSz="914377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1pPr>
                <a:lvl2pPr marL="68578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2pPr>
                <a:lvl3pPr marL="1142971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3pPr>
                <a:lvl4pPr marL="1600160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4pPr>
                <a:lvl5pPr marL="2057349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5pPr>
                <a:lvl6pPr marL="2514537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2000" b="1" dirty="0">
                    <a:ea typeface="나눔바른고딕" panose="020B0603020101020101"/>
                  </a:rPr>
                  <a:t>통계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모델간의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적합성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비교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기준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=</a:t>
                </a:r>
                <a:r>
                  <a:rPr lang="ko-KR" altLang="en-US" sz="2000" dirty="0" err="1">
                    <a:ea typeface="나눔바른고딕" panose="020B0603020101020101"/>
                  </a:rPr>
                  <a:t>투입되는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갯수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=</a:t>
                </a:r>
                <a:r>
                  <a:rPr lang="ko-KR" altLang="en-US" sz="2000" dirty="0" err="1">
                    <a:ea typeface="나눔바른고딕" panose="020B0603020101020101"/>
                  </a:rPr>
                  <a:t>데이터의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갯수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r>
                  <a:rPr lang="ko-KR" altLang="en-US" sz="2000" dirty="0" err="1">
                    <a:ea typeface="나눔바른고딕" panose="020B0603020101020101"/>
                  </a:rPr>
                  <a:t>다음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세가지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기준은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과 </a:t>
                </a:r>
                <a:r>
                  <a:rPr lang="ko-KR" altLang="en-US" sz="2000" dirty="0" err="1">
                    <a:ea typeface="나눔바른고딕" panose="020B0603020101020101"/>
                  </a:rPr>
                  <a:t>가까워질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수록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해당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Model </a:t>
                </a:r>
                <a:r>
                  <a:rPr lang="en-US" altLang="ko-KR" sz="2000" dirty="0" err="1">
                    <a:ea typeface="나눔바른고딕" panose="020B0603020101020101"/>
                  </a:rPr>
                  <a:t>Fit</a:t>
                </a:r>
                <a:r>
                  <a:rPr lang="ko-KR" altLang="en-US" sz="2000" dirty="0" err="1">
                    <a:ea typeface="나눔바른고딕" panose="020B0603020101020101"/>
                  </a:rPr>
                  <a:t>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좋아짐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𝐷𝑒𝑣𝑖𝑎𝑛𝑐𝑒</m:t>
                    </m:r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-2 * ln(Likelihood)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𝐴𝐼𝐶</m:t>
                    </m:r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-2 * ln(Likelihood) + 2 * 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𝐵𝐼𝐶</m:t>
                    </m:r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-2 * ln(Likelihood) + k * log(n)</a:t>
                </a:r>
              </a:p>
              <a:p>
                <a:pPr marL="342900" lvl="1" indent="0">
                  <a:buFont typeface="Arial" panose="020B0604020202020204" pitchFamily="34" charset="0"/>
                  <a:buNone/>
                </a:pPr>
                <a:r>
                  <a:rPr lang="ko-KR" altLang="en-US" sz="2000" dirty="0" err="1">
                    <a:ea typeface="나눔바른고딕" panose="020B0603020101020101"/>
                  </a:rPr>
                  <a:t>변수가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많은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모형일수록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우도가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과 </a:t>
                </a:r>
                <a:r>
                  <a:rPr lang="ko-KR" altLang="en-US" sz="2000" dirty="0" err="1">
                    <a:ea typeface="나눔바른고딕" panose="020B0603020101020101"/>
                  </a:rPr>
                  <a:t>가까워지기에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en-US" altLang="ko-KR" sz="2000" dirty="0" err="1">
                    <a:ea typeface="나눔바른고딕" panose="020B0603020101020101"/>
                  </a:rPr>
                  <a:t>AIC</a:t>
                </a:r>
                <a:r>
                  <a:rPr lang="ko-KR" altLang="en-US" sz="2000" dirty="0" err="1">
                    <a:ea typeface="나눔바른고딕" panose="020B0603020101020101"/>
                  </a:rPr>
                  <a:t>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 err="1">
                    <a:ea typeface="나눔바른고딕" panose="020B0603020101020101"/>
                  </a:rPr>
                  <a:t>BIC</a:t>
                </a:r>
                <a:r>
                  <a:rPr lang="ko-KR" altLang="en-US" sz="2000" dirty="0" err="1">
                    <a:ea typeface="나눔바른고딕" panose="020B0603020101020101"/>
                  </a:rPr>
                  <a:t>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Overfitting </a:t>
                </a:r>
                <a:r>
                  <a:rPr lang="ko-KR" altLang="en-US" sz="2000" dirty="0" err="1">
                    <a:ea typeface="나눔바른고딕" panose="020B0603020101020101"/>
                  </a:rPr>
                  <a:t>문제해결과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 err="1">
                    <a:ea typeface="나눔바른고딕" panose="020B0603020101020101"/>
                  </a:rPr>
                  <a:t>Parsimony</a:t>
                </a:r>
                <a:r>
                  <a:rPr lang="ko-KR" altLang="en-US" sz="2000" dirty="0" err="1">
                    <a:ea typeface="나눔바른고딕" panose="020B0603020101020101"/>
                  </a:rPr>
                  <a:t>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위해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독립변수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증가에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대한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패널티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부여</a:t>
                </a:r>
                <a:r>
                  <a:rPr lang="en-US" altLang="ko-KR" sz="2000" dirty="0">
                    <a:ea typeface="나눔바른고딕" panose="020B0603020101020101"/>
                  </a:rPr>
                  <a:t>. </a:t>
                </a:r>
                <a:r>
                  <a:rPr lang="en-US" altLang="ko-KR" sz="2000" dirty="0" err="1">
                    <a:ea typeface="나눔바른고딕" panose="020B0603020101020101"/>
                  </a:rPr>
                  <a:t>LRtest</a:t>
                </a:r>
                <a:r>
                  <a:rPr lang="ko-KR" altLang="en-US" sz="2000" dirty="0" err="1">
                    <a:ea typeface="나눔바른고딕" panose="020B0603020101020101"/>
                  </a:rPr>
                  <a:t>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</a:t>
                </a:r>
                <a:r>
                  <a:rPr lang="ko-KR" altLang="en-US" sz="2000" dirty="0">
                    <a:ea typeface="나눔바른고딕" panose="020B0603020101020101"/>
                  </a:rPr>
                  <a:t> 간 </a:t>
                </a:r>
                <a:r>
                  <a:rPr lang="ko-KR" altLang="en-US" sz="2000" dirty="0" err="1">
                    <a:ea typeface="나눔바른고딕" panose="020B0603020101020101"/>
                  </a:rPr>
                  <a:t>차이를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검정하여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투입으로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인한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model fit </a:t>
                </a:r>
                <a:r>
                  <a:rPr lang="ko-KR" altLang="en-US" sz="2000" dirty="0" err="1">
                    <a:ea typeface="나눔바른고딕" panose="020B0603020101020101"/>
                  </a:rPr>
                  <a:t>개선효과를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확인</a:t>
                </a:r>
                <a:r>
                  <a:rPr lang="en-US" altLang="ko-KR" sz="2000" dirty="0">
                    <a:ea typeface="나눔바른고딕" panose="020B0603020101020101"/>
                  </a:rPr>
                  <a:t>.</a:t>
                </a:r>
              </a:p>
              <a:p>
                <a:r>
                  <a:rPr lang="ko-KR" altLang="en-US" sz="2000" dirty="0" err="1">
                    <a:ea typeface="나눔바른고딕" panose="020B0603020101020101"/>
                  </a:rPr>
                  <a:t>다음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기준들은</a:t>
                </a:r>
                <a:r>
                  <a:rPr lang="ko-KR" altLang="en-US" sz="2000" dirty="0">
                    <a:ea typeface="나눔바른고딕" panose="020B0603020101020101"/>
                  </a:rPr>
                  <a:t> 클 </a:t>
                </a:r>
                <a:r>
                  <a:rPr lang="ko-KR" altLang="en-US" sz="2000" dirty="0" err="1">
                    <a:ea typeface="나눔바른고딕" panose="020B0603020101020101"/>
                  </a:rPr>
                  <a:t>수록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좋음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Pooled </a:t>
                </a:r>
                <a:r>
                  <a:rPr lang="en-US" altLang="ko-KR" sz="2000" dirty="0" err="1">
                    <a:ea typeface="나눔바른고딕" panose="020B0603020101020101"/>
                  </a:rPr>
                  <a:t>OLS</a:t>
                </a:r>
                <a:r>
                  <a:rPr lang="ko-KR" altLang="en-US" sz="2000" dirty="0" err="1">
                    <a:ea typeface="나눔바른고딕" panose="020B0603020101020101"/>
                  </a:rPr>
                  <a:t>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과 </a:t>
                </a:r>
                <a:r>
                  <a:rPr lang="ko-KR" altLang="en-US" sz="2000" dirty="0" err="1">
                    <a:ea typeface="나눔바른고딕" panose="020B0603020101020101"/>
                  </a:rPr>
                  <a:t>동일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Pooled </a:t>
                </a:r>
                <a:r>
                  <a:rPr lang="en-US" altLang="ko-KR" sz="2000" dirty="0" err="1">
                    <a:ea typeface="나눔바른고딕" panose="020B0603020101020101"/>
                  </a:rPr>
                  <a:t>OLS</a:t>
                </a:r>
                <a:r>
                  <a:rPr lang="ko-KR" altLang="en-US" sz="2000" dirty="0" err="1">
                    <a:ea typeface="나눔바른고딕" panose="020B0603020101020101"/>
                  </a:rPr>
                  <a:t>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에 </a:t>
                </a:r>
                <a:r>
                  <a:rPr lang="en-US" altLang="ko-KR" sz="2000" dirty="0">
                    <a:ea typeface="나눔바른고딕" panose="020B0603020101020101"/>
                  </a:rPr>
                  <a:t>random effect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88" y="1010316"/>
                <a:ext cx="6204857" cy="5016758"/>
              </a:xfrm>
              <a:prstGeom prst="rect">
                <a:avLst/>
              </a:prstGeom>
              <a:blipFill>
                <a:blip r:embed="rId3"/>
                <a:stretch>
                  <a:fillRect l="-982" t="-1337" r="-3143" b="-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81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006089" y="1045056"/>
            <a:ext cx="4919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(model1,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test.rand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latin typeface="Courier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92716" y="295357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1. One-way ANOVA: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계수해석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6988" y="1010316"/>
                <a:ext cx="6204857" cy="4952253"/>
              </a:xfrm>
              <a:prstGeom prst="rect">
                <a:avLst/>
              </a:prstGeom>
            </p:spPr>
            <p:txBody>
              <a:bodyPr>
                <a:spAutoFit/>
              </a:bodyPr>
              <a:lstStyle>
                <a:lvl1pPr marL="228594" indent="-228594" algn="l" defTabSz="914377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1pPr>
                <a:lvl2pPr marL="68578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2pPr>
                <a:lvl3pPr marL="1142971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3pPr>
                <a:lvl4pPr marL="1600160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4pPr>
                <a:lvl5pPr marL="2057349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5pPr>
                <a:lvl6pPr marL="2514537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ko-KR" altLang="en-US" sz="2000" b="1" dirty="0">
                    <a:ea typeface="나눔바른고딕" panose="020B0603020101020101"/>
                  </a:rPr>
                  <a:t>추정된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고정효과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모수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12.637</a:t>
                </a:r>
              </a:p>
              <a:p>
                <a:pPr marL="0" lvl="0" indent="0">
                  <a:buNone/>
                </a:pPr>
                <a:r>
                  <a:rPr lang="ko-KR" altLang="en-US" sz="2000" b="1" dirty="0" err="1">
                    <a:ea typeface="나눔바른고딕" panose="020B0603020101020101"/>
                  </a:rPr>
                  <a:t>추정된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임의효과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모수</a:t>
                </a:r>
                <a:r>
                  <a:rPr lang="en-US" altLang="ko-KR" sz="2000" dirty="0">
                    <a:ea typeface="나눔바른고딕" panose="020B0603020101020101"/>
                  </a:rPr>
                  <a:t>:</a:t>
                </a: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Level 1 (</a:t>
                </a:r>
                <a:r>
                  <a:rPr lang="ko-KR" altLang="en-US" sz="2000" dirty="0" err="1">
                    <a:ea typeface="나눔바른고딕" panose="020B0603020101020101"/>
                  </a:rPr>
                  <a:t>개인수준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동일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내에서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학생들의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어느정도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차이가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있는가</a:t>
                </a:r>
                <a:r>
                  <a:rPr lang="en-US" altLang="ko-KR" sz="2000" dirty="0">
                    <a:ea typeface="나눔바른고딕" panose="020B0603020101020101"/>
                  </a:rPr>
                  <a:t>?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14832</m:t>
                      </m:r>
                    </m:oMath>
                  </m:oMathPara>
                </a14:m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Level 2 (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집단수준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</a:t>
                </a:r>
                <a:r>
                  <a:rPr lang="ko-KR" altLang="en-US" sz="2000" dirty="0">
                    <a:ea typeface="나눔바른고딕" panose="020B0603020101020101"/>
                  </a:rPr>
                  <a:t> 간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서로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얼마나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다른지</a:t>
                </a:r>
                <a:r>
                  <a:rPr lang="en-US" altLang="ko-KR" sz="2000" dirty="0">
                    <a:ea typeface="나눔바른고딕" panose="020B0603020101020101"/>
                  </a:rPr>
                  <a:t>?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61402</m:t>
                      </m:r>
                    </m:oMath>
                  </m:oMathPara>
                </a14:m>
                <a:endParaRPr lang="ko-KR" altLang="en-US" sz="2000" dirty="0">
                  <a:ea typeface="나눔바른고딕" panose="020B0603020101020101"/>
                </a:endParaRPr>
              </a:p>
              <a:p>
                <a:pPr marL="0" lvl="0" indent="0">
                  <a:buNone/>
                </a:pPr>
                <a:r>
                  <a:rPr lang="ko-KR" altLang="en-US" sz="2000" b="1" dirty="0" err="1">
                    <a:ea typeface="나눔바른고딕" panose="020B0603020101020101"/>
                  </a:rPr>
                  <a:t>집단수준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분산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;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차이</a:t>
                </a:r>
                <a:r>
                  <a:rPr lang="en-US" altLang="ko-KR" sz="2000" dirty="0">
                    <a:ea typeface="나눔바른고딕" panose="020B0603020101020101"/>
                  </a:rPr>
                  <a:t>) </a:t>
                </a:r>
                <a:r>
                  <a:rPr lang="ko-KR" altLang="en-US" sz="2000" dirty="0" err="1">
                    <a:ea typeface="나눔바른고딕" panose="020B0603020101020101"/>
                  </a:rPr>
                  <a:t>검정</a:t>
                </a:r>
                <a:r>
                  <a:rPr lang="en-US" altLang="ko-KR" sz="2000" dirty="0">
                    <a:ea typeface="나눔바른고딕" panose="020B0603020101020101"/>
                  </a:rPr>
                  <a:t>:</a:t>
                </a: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Null </a:t>
                </a:r>
                <a:r>
                  <a:rPr lang="en-US" altLang="ko-KR" sz="2000" dirty="0" err="1">
                    <a:ea typeface="나눔바른고딕" panose="020B0603020101020101"/>
                  </a:rPr>
                  <a:t>Model</a:t>
                </a:r>
                <a:r>
                  <a:rPr lang="ko-KR" altLang="en-US" sz="2000" dirty="0" err="1">
                    <a:ea typeface="나눔바른고딕" panose="020B0603020101020101"/>
                  </a:rPr>
                  <a:t>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HLM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비교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검정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en-US" altLang="ko-KR" sz="2000" dirty="0" err="1">
                    <a:ea typeface="나눔바른고딕" panose="020B0603020101020101"/>
                  </a:rPr>
                  <a:t>Likelhood</a:t>
                </a:r>
                <a:r>
                  <a:rPr lang="en-US" altLang="ko-KR" sz="2000" dirty="0">
                    <a:ea typeface="나눔바른고딕" panose="020B0603020101020101"/>
                  </a:rPr>
                  <a:t>-Ratio Test)</a:t>
                </a:r>
                <a:r>
                  <a:rPr lang="ko-KR" altLang="en-US" sz="2000" dirty="0">
                    <a:ea typeface="나눔바른고딕" panose="020B0603020101020101"/>
                  </a:rPr>
                  <a:t>을 </a:t>
                </a:r>
                <a:r>
                  <a:rPr lang="ko-KR" altLang="en-US" sz="2000" dirty="0" err="1">
                    <a:ea typeface="나눔바른고딕" panose="020B0603020101020101"/>
                  </a:rPr>
                  <a:t>통해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Null Model </a:t>
                </a:r>
                <a:r>
                  <a:rPr lang="ko-KR" altLang="en-US" sz="2000" dirty="0" err="1">
                    <a:ea typeface="나눔바른고딕" panose="020B0603020101020101"/>
                  </a:rPr>
                  <a:t>대비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latin typeface="Courier"/>
                    <a:ea typeface="나눔바른고딕" panose="020B0603020101020101"/>
                  </a:rPr>
                  <a:t>p-value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값이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2.2e-16</a:t>
                </a:r>
                <a:r>
                  <a:rPr lang="ko-KR" altLang="en-US" sz="2000" dirty="0">
                    <a:ea typeface="나눔바른고딕" panose="020B0603020101020101"/>
                  </a:rPr>
                  <a:t>로 </a:t>
                </a:r>
                <a:r>
                  <a:rPr lang="ko-KR" altLang="en-US" sz="2000" dirty="0" err="1">
                    <a:ea typeface="나눔바른고딕" panose="020B0603020101020101"/>
                  </a:rPr>
                  <a:t>매우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작게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통계적으로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유의한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나타남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88" y="1010316"/>
                <a:ext cx="6204857" cy="4952253"/>
              </a:xfrm>
              <a:prstGeom prst="rect">
                <a:avLst/>
              </a:prstGeom>
              <a:blipFill>
                <a:blip r:embed="rId2"/>
                <a:stretch>
                  <a:fillRect l="-982" t="-1355" r="-688" b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model11.png">
            <a:extLst>
              <a:ext uri="{FF2B5EF4-FFF2-40B4-BE49-F238E27FC236}">
                <a16:creationId xmlns:a16="http://schemas.microsoft.com/office/drawing/2014/main" id="{2075EFD3-87CA-1AA4-8D04-9BFF5C6CB3E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2715" y="1371237"/>
            <a:ext cx="4168565" cy="4538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25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006089" y="1045056"/>
            <a:ext cx="4919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(model1,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test.rand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latin typeface="Courier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92716" y="295357"/>
            <a:ext cx="8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1. One-way ANOVA: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계수해석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6988" y="1010316"/>
                <a:ext cx="6204857" cy="4952253"/>
              </a:xfrm>
              <a:prstGeom prst="rect">
                <a:avLst/>
              </a:prstGeom>
            </p:spPr>
            <p:txBody>
              <a:bodyPr>
                <a:spAutoFit/>
              </a:bodyPr>
              <a:lstStyle>
                <a:lvl1pPr marL="228594" indent="-228594" algn="l" defTabSz="914377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1pPr>
                <a:lvl2pPr marL="68578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2pPr>
                <a:lvl3pPr marL="1142971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3pPr>
                <a:lvl4pPr marL="1600160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4pPr>
                <a:lvl5pPr marL="2057349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lvl5pPr>
                <a:lvl6pPr marL="2514537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ko-KR" altLang="en-US" sz="2000" b="1" dirty="0">
                    <a:ea typeface="나눔바른고딕" panose="020B0603020101020101"/>
                  </a:rPr>
                  <a:t>추정된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고정효과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모수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= 12.637</a:t>
                </a:r>
              </a:p>
              <a:p>
                <a:pPr marL="0" lvl="0" indent="0">
                  <a:buNone/>
                </a:pPr>
                <a:r>
                  <a:rPr lang="ko-KR" altLang="en-US" sz="2000" b="1" dirty="0" err="1">
                    <a:ea typeface="나눔바른고딕" panose="020B0603020101020101"/>
                  </a:rPr>
                  <a:t>추정된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임의효과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모수</a:t>
                </a:r>
                <a:r>
                  <a:rPr lang="en-US" altLang="ko-KR" sz="2000" dirty="0">
                    <a:ea typeface="나눔바른고딕" panose="020B0603020101020101"/>
                  </a:rPr>
                  <a:t>:</a:t>
                </a: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Level 1 (</a:t>
                </a:r>
                <a:r>
                  <a:rPr lang="ko-KR" altLang="en-US" sz="2000" dirty="0" err="1">
                    <a:ea typeface="나눔바른고딕" panose="020B0603020101020101"/>
                  </a:rPr>
                  <a:t>개인수준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동일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내에서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학생들의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어느정도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차이가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있는가</a:t>
                </a:r>
                <a:r>
                  <a:rPr lang="en-US" altLang="ko-KR" sz="2000" dirty="0">
                    <a:ea typeface="나눔바른고딕" panose="020B0603020101020101"/>
                  </a:rPr>
                  <a:t>?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14832</m:t>
                      </m:r>
                    </m:oMath>
                  </m:oMathPara>
                </a14:m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Level 2 (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집단수준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</a:t>
                </a:r>
                <a:r>
                  <a:rPr lang="ko-KR" altLang="en-US" sz="2000" dirty="0">
                    <a:ea typeface="나눔바른고딕" panose="020B0603020101020101"/>
                  </a:rPr>
                  <a:t> 간 </a:t>
                </a:r>
                <a:r>
                  <a:rPr lang="ko-KR" altLang="en-US" sz="2000" dirty="0" err="1">
                    <a:ea typeface="나눔바른고딕" panose="020B0603020101020101"/>
                  </a:rPr>
                  <a:t>수학성취도의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서로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얼마나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다른지</a:t>
                </a:r>
                <a:r>
                  <a:rPr lang="en-US" altLang="ko-KR" sz="2000" dirty="0">
                    <a:ea typeface="나눔바른고딕" panose="020B0603020101020101"/>
                  </a:rPr>
                  <a:t>?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acc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acc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61402</m:t>
                      </m:r>
                    </m:oMath>
                  </m:oMathPara>
                </a14:m>
                <a:endParaRPr lang="ko-KR" altLang="en-US" sz="2000" dirty="0">
                  <a:ea typeface="나눔바른고딕" panose="020B0603020101020101"/>
                </a:endParaRPr>
              </a:p>
              <a:p>
                <a:pPr marL="0" lvl="0" indent="0">
                  <a:buNone/>
                </a:pPr>
                <a:r>
                  <a:rPr lang="ko-KR" altLang="en-US" sz="2000" b="1" dirty="0" err="1">
                    <a:ea typeface="나눔바른고딕" panose="020B0603020101020101"/>
                  </a:rPr>
                  <a:t>집단수준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분산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sz="2000" dirty="0">
                    <a:ea typeface="나눔바른고딕" panose="020B0603020101020101"/>
                  </a:rPr>
                  <a:t>;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차이</a:t>
                </a:r>
                <a:r>
                  <a:rPr lang="en-US" altLang="ko-KR" sz="2000" dirty="0">
                    <a:ea typeface="나눔바른고딕" panose="020B0603020101020101"/>
                  </a:rPr>
                  <a:t>) </a:t>
                </a:r>
                <a:r>
                  <a:rPr lang="ko-KR" altLang="en-US" sz="2000" dirty="0" err="1">
                    <a:ea typeface="나눔바른고딕" panose="020B0603020101020101"/>
                  </a:rPr>
                  <a:t>검정</a:t>
                </a:r>
                <a:r>
                  <a:rPr lang="en-US" altLang="ko-KR" sz="2000" dirty="0">
                    <a:ea typeface="나눔바른고딕" panose="020B0603020101020101"/>
                  </a:rPr>
                  <a:t>:</a:t>
                </a:r>
              </a:p>
              <a:p>
                <a:pPr lvl="0"/>
                <a:r>
                  <a:rPr lang="en-US" altLang="ko-KR" sz="2000" dirty="0">
                    <a:ea typeface="나눔바른고딕" panose="020B0603020101020101"/>
                  </a:rPr>
                  <a:t>Null </a:t>
                </a:r>
                <a:r>
                  <a:rPr lang="en-US" altLang="ko-KR" sz="2000" dirty="0" err="1">
                    <a:ea typeface="나눔바른고딕" panose="020B0603020101020101"/>
                  </a:rPr>
                  <a:t>Model</a:t>
                </a:r>
                <a:r>
                  <a:rPr lang="ko-KR" altLang="en-US" sz="2000" dirty="0" err="1">
                    <a:ea typeface="나눔바른고딕" panose="020B0603020101020101"/>
                  </a:rPr>
                  <a:t>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HLM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비교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검정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en-US" altLang="ko-KR" sz="2000" dirty="0" err="1">
                    <a:ea typeface="나눔바른고딕" panose="020B0603020101020101"/>
                  </a:rPr>
                  <a:t>Likelhood</a:t>
                </a:r>
                <a:r>
                  <a:rPr lang="en-US" altLang="ko-KR" sz="2000" dirty="0">
                    <a:ea typeface="나눔바른고딕" panose="020B0603020101020101"/>
                  </a:rPr>
                  <a:t>-Ratio Test)</a:t>
                </a:r>
                <a:r>
                  <a:rPr lang="ko-KR" altLang="en-US" sz="2000" dirty="0">
                    <a:ea typeface="나눔바른고딕" panose="020B0603020101020101"/>
                  </a:rPr>
                  <a:t>을 </a:t>
                </a:r>
                <a:r>
                  <a:rPr lang="ko-KR" altLang="en-US" sz="2000" dirty="0" err="1">
                    <a:ea typeface="나눔바른고딕" panose="020B0603020101020101"/>
                  </a:rPr>
                  <a:t>통해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Null Model </a:t>
                </a:r>
                <a:r>
                  <a:rPr lang="ko-KR" altLang="en-US" sz="2000" dirty="0" err="1">
                    <a:ea typeface="나눔바른고딕" panose="020B0603020101020101"/>
                  </a:rPr>
                  <a:t>대비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latin typeface="Courier"/>
                    <a:ea typeface="나눔바른고딕" panose="020B0603020101020101"/>
                  </a:rPr>
                  <a:t>p-value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값이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2.2e-16</a:t>
                </a:r>
                <a:r>
                  <a:rPr lang="ko-KR" altLang="en-US" sz="2000" dirty="0">
                    <a:ea typeface="나눔바른고딕" panose="020B0603020101020101"/>
                  </a:rPr>
                  <a:t>로 </a:t>
                </a:r>
                <a:r>
                  <a:rPr lang="ko-KR" altLang="en-US" sz="2000" dirty="0" err="1">
                    <a:ea typeface="나눔바른고딕" panose="020B0603020101020101"/>
                  </a:rPr>
                  <a:t>매우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작게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통계적으로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유의한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나타남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70AED1E6-C7EA-DBA1-4257-CB95B781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88" y="1010316"/>
                <a:ext cx="6204857" cy="4952253"/>
              </a:xfrm>
              <a:prstGeom prst="rect">
                <a:avLst/>
              </a:prstGeom>
              <a:blipFill>
                <a:blip r:embed="rId2"/>
                <a:stretch>
                  <a:fillRect l="-982" t="-1355" r="-688" b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model11.png">
            <a:extLst>
              <a:ext uri="{FF2B5EF4-FFF2-40B4-BE49-F238E27FC236}">
                <a16:creationId xmlns:a16="http://schemas.microsoft.com/office/drawing/2014/main" id="{2075EFD3-87CA-1AA4-8D04-9BFF5C6CB3E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2715" y="1371237"/>
            <a:ext cx="4168565" cy="45386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9266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altLang="ko-KR" sz="2400" b="1" dirty="0"/>
              <a:t>Model 1. One-way ANOVA: ICC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9251D-9695-9F5E-6ABE-AAF17E6F5ACE}"/>
              </a:ext>
            </a:extLst>
          </p:cNvPr>
          <p:cNvSpPr/>
          <p:nvPr/>
        </p:nvSpPr>
        <p:spPr>
          <a:xfrm>
            <a:off x="1198480" y="1240441"/>
            <a:ext cx="96217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altLang="ko-KR" sz="1000" dirty="0" err="1">
                <a:solidFill>
                  <a:srgbClr val="4758AB"/>
                </a:solidFill>
                <a:latin typeface="Courier"/>
              </a:rPr>
              <a:t>HLM_ICC_rWG</a:t>
            </a:r>
            <a:r>
              <a:rPr lang="en-US" altLang="ko-KR" sz="10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0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0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000" dirty="0">
                <a:solidFill>
                  <a:srgbClr val="657422"/>
                </a:solidFill>
                <a:latin typeface="Courier"/>
              </a:rPr>
              <a:t>group=</a:t>
            </a:r>
            <a:r>
              <a:rPr lang="en-US" altLang="ko-KR" sz="1000" dirty="0">
                <a:solidFill>
                  <a:srgbClr val="20794D"/>
                </a:solidFill>
                <a:latin typeface="Courier"/>
              </a:rPr>
              <a:t>"id"</a:t>
            </a:r>
            <a:r>
              <a:rPr lang="en-US" altLang="ko-KR" sz="10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000" dirty="0" err="1">
                <a:solidFill>
                  <a:srgbClr val="657422"/>
                </a:solidFill>
                <a:latin typeface="Courier"/>
              </a:rPr>
              <a:t>icc.var</a:t>
            </a:r>
            <a:r>
              <a:rPr lang="en-US" altLang="ko-KR" sz="1000" dirty="0">
                <a:solidFill>
                  <a:srgbClr val="657422"/>
                </a:solidFill>
                <a:latin typeface="Courier"/>
              </a:rPr>
              <a:t>=</a:t>
            </a:r>
            <a:r>
              <a:rPr lang="en-US" altLang="ko-KR" sz="10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000" dirty="0" err="1">
                <a:solidFill>
                  <a:srgbClr val="20794D"/>
                </a:solidFill>
                <a:latin typeface="Courier"/>
              </a:rPr>
              <a:t>mathach</a:t>
            </a:r>
            <a:r>
              <a:rPr lang="en-US" altLang="ko-KR" sz="1000" dirty="0">
                <a:solidFill>
                  <a:srgbClr val="20794D"/>
                </a:solidFill>
                <a:latin typeface="Courier"/>
              </a:rPr>
              <a:t>"</a:t>
            </a:r>
            <a:r>
              <a:rPr lang="en-US" altLang="ko-KR" sz="1000" dirty="0"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 lang="en-US" altLang="ko-KR" sz="1000" dirty="0">
                <a:latin typeface="Courier"/>
              </a:rPr>
              <a:t>
------ Sample Size Information ------
Level 1</a:t>
            </a:r>
            <a:r>
              <a:rPr lang="en-US" altLang="ko-KR" sz="1000" b="1" dirty="0">
                <a:latin typeface="Courier"/>
              </a:rPr>
              <a:t>: N = 7185 observations ("</a:t>
            </a:r>
            <a:r>
              <a:rPr lang="en-US" altLang="ko-KR" sz="1000" b="1" dirty="0" err="1">
                <a:latin typeface="Courier"/>
              </a:rPr>
              <a:t>mathach</a:t>
            </a:r>
            <a:r>
              <a:rPr lang="en-US" altLang="ko-KR" sz="1000" b="1" dirty="0">
                <a:latin typeface="Courier"/>
              </a:rPr>
              <a:t>")
Level 2: K = </a:t>
            </a:r>
            <a:r>
              <a:rPr lang="en-US" altLang="ko-KR" sz="1000" dirty="0">
                <a:latin typeface="Courier"/>
              </a:rPr>
              <a:t>160 groups ("id")
       n (group sizes)
Min.          14.00000
Median        47.00000
Mean          44.90625
Max.          67.00000
------ ICC(1), ICC(2), and </a:t>
            </a:r>
            <a:r>
              <a:rPr lang="en-US" altLang="ko-KR" sz="1000" dirty="0" err="1">
                <a:latin typeface="Courier"/>
              </a:rPr>
              <a:t>rWG</a:t>
            </a:r>
            <a:r>
              <a:rPr lang="en-US" altLang="ko-KR" sz="1000" dirty="0">
                <a:latin typeface="Courier"/>
              </a:rPr>
              <a:t> ------
ICC variable: "</a:t>
            </a:r>
            <a:r>
              <a:rPr lang="en-US" altLang="ko-KR" sz="1000" dirty="0" err="1">
                <a:latin typeface="Courier"/>
              </a:rPr>
              <a:t>mathach</a:t>
            </a:r>
            <a:r>
              <a:rPr lang="en-US" altLang="ko-KR" sz="1000" dirty="0">
                <a:latin typeface="Courier"/>
              </a:rPr>
              <a:t>"
ICC(1) = 0.180 (non-independence of data)
ICC(2) = 0.901 (reliability of group means)
</a:t>
            </a:r>
            <a:r>
              <a:rPr lang="en-US" altLang="ko-KR" sz="1000" dirty="0" err="1">
                <a:latin typeface="Courier"/>
              </a:rPr>
              <a:t>rWG</a:t>
            </a:r>
            <a:r>
              <a:rPr lang="en-US" altLang="ko-KR" sz="1000" dirty="0">
                <a:latin typeface="Courier"/>
              </a:rPr>
              <a:t> variable: "</a:t>
            </a:r>
            <a:r>
              <a:rPr lang="en-US" altLang="ko-KR" sz="1000" dirty="0" err="1">
                <a:latin typeface="Courier"/>
              </a:rPr>
              <a:t>mathach</a:t>
            </a:r>
            <a:r>
              <a:rPr lang="en-US" altLang="ko-KR" sz="1000" dirty="0">
                <a:latin typeface="Courier"/>
              </a:rPr>
              <a:t>"
</a:t>
            </a:r>
            <a:r>
              <a:rPr lang="en-US" altLang="ko-KR" sz="1000" dirty="0" err="1">
                <a:latin typeface="Courier"/>
              </a:rPr>
              <a:t>rWG</a:t>
            </a:r>
            <a:r>
              <a:rPr lang="en-US" altLang="ko-KR" sz="1000" dirty="0">
                <a:latin typeface="Courier"/>
              </a:rPr>
              <a:t> (within-group agreement for single-item measures)
─────────────────────────────────────────────
      Min. 1st Qu. Median  Mean 3rd Qu.  Max.
─────────────────────────────────────────────
</a:t>
            </a:r>
            <a:r>
              <a:rPr lang="en-US" altLang="ko-KR" sz="1000" dirty="0" err="1">
                <a:latin typeface="Courier"/>
              </a:rPr>
              <a:t>rWG</a:t>
            </a:r>
            <a:r>
              <a:rPr lang="en-US" altLang="ko-KR" sz="1000" dirty="0">
                <a:latin typeface="Courier"/>
              </a:rPr>
              <a:t>  0.000   0.270  0.381 0.386   0.515 0.806
─────────────────────────────────────────────</a:t>
            </a:r>
          </a:p>
        </p:txBody>
      </p:sp>
    </p:spTree>
    <p:extLst>
      <p:ext uri="{BB962C8B-B14F-4D97-AF65-F5344CB8AC3E}">
        <p14:creationId xmlns:p14="http://schemas.microsoft.com/office/powerpoint/2010/main" val="3126014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1. One-way ANOVA: Intraclass correlation (ICC)(1)</a:t>
            </a:r>
            <a:endParaRPr lang="en-US" altLang="ko-KR" sz="2400" dirty="0"/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846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ICC(1)</a:t>
                </a:r>
                <a:r>
                  <a:rPr lang="ko-KR" altLang="en-US" sz="2000" dirty="0">
                    <a:ea typeface="나눔바른고딕" panose="020B0603020101020101"/>
                  </a:rPr>
                  <a:t>은 </a:t>
                </a:r>
                <a:r>
                  <a:rPr lang="ko-KR" altLang="en-US" sz="2000" dirty="0" err="1">
                    <a:ea typeface="나눔바른고딕" panose="020B0603020101020101"/>
                  </a:rPr>
                  <a:t>전체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관찰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간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차지하는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비율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ko-KR" altLang="en-US" sz="2000" dirty="0" err="1">
                    <a:ea typeface="나눔바른고딕" panose="020B0603020101020101"/>
                  </a:rPr>
                  <a:t>강상진</a:t>
                </a:r>
                <a:r>
                  <a:rPr lang="en-US" altLang="ko-KR" sz="2000" dirty="0">
                    <a:ea typeface="나눔바른고딕" panose="020B0603020101020101"/>
                  </a:rPr>
                  <a:t>, 2016)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ea typeface="나눔바른고딕" panose="020B0603020101020101"/>
                  </a:rPr>
                  <a:t>전체 분산</a:t>
                </a:r>
                <a:r>
                  <a:rPr lang="en-US" altLang="ko-KR" sz="2000" dirty="0">
                    <a:ea typeface="나눔바른고딕" panose="020B0603020101020101"/>
                  </a:rPr>
                  <a:t>(Level-2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Level-1 </a:t>
                </a:r>
                <a:r>
                  <a:rPr lang="ko-KR" altLang="en-US" sz="2000" dirty="0" err="1">
                    <a:ea typeface="나눔바른고딕" panose="020B0603020101020101"/>
                  </a:rPr>
                  <a:t>또는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잔차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분산의</a:t>
                </a:r>
                <a:r>
                  <a:rPr lang="ko-KR" altLang="en-US" sz="2000" dirty="0">
                    <a:ea typeface="나눔바른고딕" panose="020B0603020101020101"/>
                  </a:rPr>
                  <a:t> 합</a:t>
                </a:r>
                <a:r>
                  <a:rPr lang="en-US" altLang="ko-KR" sz="2000" dirty="0">
                    <a:ea typeface="나눔바른고딕" panose="020B0603020101020101"/>
                  </a:rPr>
                  <a:t>)</a:t>
                </a:r>
                <a:r>
                  <a:rPr lang="ko-KR" altLang="en-US" sz="2000" dirty="0">
                    <a:ea typeface="나눔바른고딕" panose="020B0603020101020101"/>
                  </a:rPr>
                  <a:t>에 </a:t>
                </a:r>
                <a:r>
                  <a:rPr lang="ko-KR" altLang="en-US" sz="2000" dirty="0" err="1">
                    <a:ea typeface="나눔바른고딕" panose="020B0603020101020101"/>
                  </a:rPr>
                  <a:t>대한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Level-2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분산</a:t>
                </a:r>
                <a:r>
                  <a:rPr lang="en-US" altLang="ko-KR" sz="2000" dirty="0">
                    <a:ea typeface="나눔바른고딕" panose="020B0603020101020101"/>
                  </a:rPr>
                  <a:t>)</a:t>
                </a:r>
                <a:r>
                  <a:rPr lang="ko-KR" altLang="en-US" sz="2000" dirty="0">
                    <a:ea typeface="나눔바른고딕" panose="020B0603020101020101"/>
                  </a:rPr>
                  <a:t>의 </a:t>
                </a:r>
                <a:r>
                  <a:rPr lang="ko-KR" altLang="en-US" sz="2000" dirty="0" err="1">
                    <a:ea typeface="나눔바른고딕" panose="020B0603020101020101"/>
                  </a:rPr>
                  <a:t>비율이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클수록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간</a:t>
                </a:r>
                <a:r>
                  <a:rPr lang="en-US" altLang="ko-KR" sz="2000" dirty="0">
                    <a:ea typeface="나눔바른고딕" panose="020B0603020101020101"/>
                  </a:rPr>
                  <a:t>(between)</a:t>
                </a:r>
                <a:r>
                  <a:rPr lang="ko-KR" altLang="en-US" sz="2000" dirty="0">
                    <a:ea typeface="나눔바른고딕" panose="020B0603020101020101"/>
                  </a:rPr>
                  <a:t>의 </a:t>
                </a:r>
                <a:r>
                  <a:rPr lang="ko-KR" altLang="en-US" sz="2000" dirty="0" err="1">
                    <a:ea typeface="나눔바른고딕" panose="020B0603020101020101"/>
                  </a:rPr>
                  <a:t>유사성보다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내부</a:t>
                </a:r>
                <a:r>
                  <a:rPr lang="en-US" altLang="ko-KR" sz="2000" dirty="0">
                    <a:ea typeface="나눔바른고딕" panose="020B0603020101020101"/>
                  </a:rPr>
                  <a:t>(within)</a:t>
                </a:r>
                <a:r>
                  <a:rPr lang="ko-KR" altLang="en-US" sz="2000" dirty="0" err="1">
                    <a:ea typeface="나눔바른고딕" panose="020B0603020101020101"/>
                  </a:rPr>
                  <a:t>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유사성이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큼을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의미</a:t>
                </a:r>
                <a:endParaRPr lang="ko-KR" altLang="en-US" sz="2000" dirty="0">
                  <a:ea typeface="나눔바른고딕" panose="020B0603020101020101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000">
                          <a:latin typeface="Cambria Math" panose="02040503050406030204" pitchFamily="18" charset="0"/>
                        </a:rPr>
                        <m:t>𝐼𝐶𝐶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학교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분산</m:t>
                          </m:r>
                        </m:num>
                        <m:den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전체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관찰분산</m:t>
                          </m:r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p>
                            <m:s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614</m:t>
                          </m:r>
                        </m:num>
                        <m:den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148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614</m:t>
                          </m:r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18035</m:t>
                      </m:r>
                    </m:oMath>
                  </m:oMathPara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ea typeface="나눔바른고딕" panose="020B0603020101020101"/>
                  </a:rPr>
                  <a:t>만약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ICC(1)</a:t>
                </a:r>
                <a:r>
                  <a:rPr lang="ko-KR" altLang="en-US" sz="2000" dirty="0">
                    <a:ea typeface="나눔바른고딕" panose="020B0603020101020101"/>
                  </a:rPr>
                  <a:t>의 </a:t>
                </a:r>
                <a:r>
                  <a:rPr lang="ko-KR" altLang="en-US" sz="2000" dirty="0" err="1">
                    <a:ea typeface="나눔바른고딕" panose="020B0603020101020101"/>
                  </a:rPr>
                  <a:t>값이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이라면 한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속한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응답치들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간의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유사성이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다른집단에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속한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응답치들과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보이는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유사성과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다르지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않음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ko-KR" altLang="en-US" sz="2000" dirty="0" err="1">
                    <a:ea typeface="나눔바른고딕" panose="020B0603020101020101"/>
                  </a:rPr>
                  <a:t>일반적으로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0.05~0.25 </a:t>
                </a:r>
                <a:r>
                  <a:rPr lang="ko-KR" altLang="en-US" sz="2000" dirty="0" err="1">
                    <a:ea typeface="나눔바른고딕" panose="020B0603020101020101"/>
                  </a:rPr>
                  <a:t>정도</a:t>
                </a:r>
                <a:r>
                  <a:rPr lang="en-US" altLang="ko-KR" sz="2000" dirty="0">
                    <a:ea typeface="나눔바른고딕" panose="020B0603020101020101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The value of .01 might be considered a small effect, a value of .10 might be considered a medium effect, and a value of .25 might be considered a large effect (</a:t>
                </a:r>
                <a:r>
                  <a:rPr lang="en-US" altLang="ko-KR" sz="2000" dirty="0">
                    <a:ea typeface="나눔바른고딕" panose="020B0603020101020101"/>
                    <a:hlinkClick r:id="rId2"/>
                  </a:rPr>
                  <a:t>Murphy &amp; </a:t>
                </a:r>
                <a:r>
                  <a:rPr lang="en-US" altLang="ko-KR" sz="2000" dirty="0" err="1">
                    <a:ea typeface="나눔바른고딕" panose="020B0603020101020101"/>
                    <a:hlinkClick r:id="rId2"/>
                  </a:rPr>
                  <a:t>Myors</a:t>
                </a:r>
                <a:r>
                  <a:rPr lang="en-US" altLang="ko-KR" sz="2000" dirty="0">
                    <a:ea typeface="나눔바른고딕" panose="020B0603020101020101"/>
                    <a:hlinkClick r:id="rId2"/>
                  </a:rPr>
                  <a:t>, 1998</a:t>
                </a:r>
                <a:r>
                  <a:rPr lang="en-US" altLang="ko-KR" sz="2000" dirty="0">
                    <a:ea typeface="나눔바른고딕" panose="020B0603020101020101"/>
                  </a:rPr>
                  <a:t>).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ea typeface="나눔바른고딕" panose="020B0603020101020101"/>
                  </a:rPr>
                  <a:t>그러나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통일된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기준은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존재하지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않으며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이론적으로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고려함을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통해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설명되는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정도가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어느정도인지를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이해하는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중요함</a:t>
                </a:r>
                <a:r>
                  <a:rPr lang="en-US" altLang="ko-KR" sz="2000" dirty="0">
                    <a:ea typeface="나눔바른고딕" panose="020B0603020101020101"/>
                  </a:rPr>
                  <a:t>. ICC </a:t>
                </a:r>
                <a:r>
                  <a:rPr lang="ko-KR" altLang="en-US" sz="2000" dirty="0" err="1">
                    <a:ea typeface="나눔바른고딕" panose="020B0603020101020101"/>
                  </a:rPr>
                  <a:t>값이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매우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작아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에 </a:t>
                </a:r>
                <a:r>
                  <a:rPr lang="ko-KR" altLang="en-US" sz="2000" dirty="0" err="1">
                    <a:ea typeface="나눔바른고딕" panose="020B0603020101020101"/>
                  </a:rPr>
                  <a:t>가깝더라도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측정값과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다른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측정값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사이의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관계가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집단에서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동일하다는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의미하지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않음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(</a:t>
                </a:r>
                <a:r>
                  <a:rPr lang="en-US" altLang="ko-KR" sz="2000" dirty="0" err="1">
                    <a:ea typeface="나눔바른고딕" panose="020B0603020101020101"/>
                    <a:hlinkClick r:id="rId3"/>
                  </a:rPr>
                  <a:t>Nezlek</a:t>
                </a:r>
                <a:r>
                  <a:rPr lang="en-US" altLang="ko-KR" sz="2000" dirty="0">
                    <a:ea typeface="나눔바른고딕" panose="020B0603020101020101"/>
                    <a:hlinkClick r:id="rId3"/>
                  </a:rPr>
                  <a:t>, 2008</a:t>
                </a:r>
                <a:r>
                  <a:rPr lang="en-US" altLang="ko-KR" sz="2000" dirty="0">
                    <a:ea typeface="나눔바른고딕" panose="020B0603020101020101"/>
                  </a:rPr>
                  <a:t>), ICC(1)=.01 and, still, strong group-level relationships detected (</a:t>
                </a:r>
                <a:r>
                  <a:rPr lang="en-US" altLang="ko-KR" sz="2000" dirty="0" err="1">
                    <a:ea typeface="나눔바른고딕" panose="020B0603020101020101"/>
                    <a:hlinkClick r:id="rId4"/>
                  </a:rPr>
                  <a:t>Bilese</a:t>
                </a:r>
                <a:r>
                  <a:rPr lang="en-US" altLang="ko-KR" sz="2000" dirty="0">
                    <a:ea typeface="나눔바른고딕" panose="020B0603020101020101"/>
                    <a:hlinkClick r:id="rId4"/>
                  </a:rPr>
                  <a:t>, 1998</a:t>
                </a:r>
                <a:r>
                  <a:rPr lang="en-US" altLang="ko-KR" sz="2000" dirty="0">
                    <a:ea typeface="나눔바른고딕" panose="020B0603020101020101"/>
                  </a:rPr>
                  <a:t>)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846840"/>
              </a:xfrm>
              <a:prstGeom prst="rect">
                <a:avLst/>
              </a:prstGeom>
              <a:blipFill>
                <a:blip r:embed="rId5"/>
                <a:stretch>
                  <a:fillRect l="-523" t="-629" r="-465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322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1. One-way ANOVA: Intraclass correlation (ICC)(2)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43498"/>
                <a:ext cx="10492294" cy="4973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000" smtClean="0">
                          <a:latin typeface="Cambria Math" panose="02040503050406030204" pitchFamily="18" charset="0"/>
                        </a:rPr>
                        <m:t>𝐼𝐶𝐶</m:t>
                      </m:r>
                      <m:d>
                        <m:d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진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점수</m:t>
                              </m:r>
                            </m:e>
                          </m:d>
                        </m:num>
                        <m:den>
                          <m:r>
                            <a:rPr lang="ko-KR" altLang="en-US" sz="200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ko-KR" altLang="en-US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ICC(2)</a:t>
                </a:r>
                <a:r>
                  <a:rPr lang="ko-KR" altLang="en-US" sz="2000" dirty="0"/>
                  <a:t>는 </a:t>
                </a:r>
                <a:r>
                  <a:rPr lang="ko-KR" altLang="en-US" sz="2000" dirty="0" err="1"/>
                  <a:t>집단간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신뢰도를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측정하기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위함이며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집단별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en-US" altLang="ko-KR" sz="2000" dirty="0"/>
                  <a:t>(</a:t>
                </a:r>
                <a:r>
                  <a:rPr lang="ko-KR" altLang="en-US" sz="2000" dirty="0" err="1"/>
                  <a:t>학교별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수학성취도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표본에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따라</a:t>
                </a:r>
                <a:r>
                  <a:rPr lang="ko-KR" altLang="en-US" sz="2000" dirty="0"/>
                  <a:t> 그 </a:t>
                </a:r>
                <a:r>
                  <a:rPr lang="ko-KR" altLang="en-US" sz="2000" dirty="0" err="1"/>
                  <a:t>값이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달라지기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때문에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통계적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차원에서는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의미가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없으나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잔차분석에서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제공하는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가 </a:t>
                </a:r>
                <a:r>
                  <a:rPr lang="ko-KR" altLang="en-US" sz="2000" dirty="0" err="1"/>
                  <a:t>어느정도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신뢰로운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값인지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알려줌</a:t>
                </a:r>
                <a:r>
                  <a:rPr lang="en-US" altLang="ko-KR" sz="20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가 </a:t>
                </a:r>
                <a:r>
                  <a:rPr lang="ko-KR" altLang="en-US" sz="2000" dirty="0" err="1"/>
                  <a:t>높으면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정보로서의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가치가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높고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낮으면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에 </a:t>
                </a:r>
                <a:r>
                  <a:rPr lang="ko-KR" altLang="en-US" sz="2000" dirty="0" err="1"/>
                  <a:t>의한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평가가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위험함</a:t>
                </a:r>
                <a:endParaRPr lang="ko-KR" alt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ICC(2) &lt;0.40 are poor, those from 0.40 to 0.75 are fair to good, and those &gt;0.75 are excellent (</a:t>
                </a:r>
                <a:r>
                  <a:rPr lang="en-US" altLang="ko-KR" sz="2000" dirty="0">
                    <a:hlinkClick r:id="rId2"/>
                  </a:rPr>
                  <a:t>Fleiss, 1986</a:t>
                </a:r>
                <a:r>
                  <a:rPr lang="en-US" altLang="ko-KR" sz="2000" dirty="0"/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sz="2000" dirty="0"/>
                  <a:t>이 </a:t>
                </a:r>
                <a:r>
                  <a:rPr lang="ko-KR" altLang="en-US" sz="2000" dirty="0" err="1"/>
                  <a:t>크거나</a:t>
                </a:r>
                <a:r>
                  <a:rPr lang="ko-KR" altLang="en-US" sz="2000" dirty="0"/>
                  <a:t> 각 </a:t>
                </a:r>
                <a:r>
                  <a:rPr lang="ko-KR" altLang="en-US" sz="2000" dirty="0" err="1"/>
                  <a:t>학교의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표본이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크면</a:t>
                </a:r>
                <a:r>
                  <a:rPr lang="ko-KR" altLang="en-US" sz="2000" dirty="0"/>
                  <a:t> 이 </a:t>
                </a:r>
                <a:r>
                  <a:rPr lang="ko-KR" altLang="en-US" sz="2000" dirty="0" err="1"/>
                  <a:t>값은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커지게</a:t>
                </a:r>
                <a:r>
                  <a:rPr lang="ko-KR" altLang="en-US" sz="2000" dirty="0"/>
                  <a:t> 됨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일반적으로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무선효과의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추정은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Random Level-1 </a:t>
                </a:r>
                <a:r>
                  <a:rPr lang="en-US" altLang="ko-KR" sz="2000" dirty="0" err="1"/>
                  <a:t>coefficients</a:t>
                </a:r>
                <a:r>
                  <a:rPr lang="ko-KR" altLang="en-US" sz="2000" dirty="0" err="1"/>
                  <a:t>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대해</a:t>
                </a:r>
                <a:r>
                  <a:rPr lang="ko-KR" altLang="en-US" sz="2000" dirty="0"/>
                  <a:t> 이 </a:t>
                </a:r>
                <a:r>
                  <a:rPr lang="en-US" altLang="ko-KR" sz="2000" dirty="0"/>
                  <a:t>Level-1 </a:t>
                </a:r>
                <a:r>
                  <a:rPr lang="ko-KR" altLang="en-US" sz="2000" dirty="0" err="1"/>
                  <a:t>모형의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와 </a:t>
                </a:r>
                <a:r>
                  <a:rPr lang="en-US" altLang="ko-KR" sz="2000" dirty="0"/>
                  <a:t>Level-2 </a:t>
                </a:r>
                <a:r>
                  <a:rPr lang="ko-KR" altLang="en-US" sz="2000" dirty="0" err="1"/>
                  <a:t>모형의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000" dirty="0"/>
                  <a:t> 를 </a:t>
                </a:r>
                <a:r>
                  <a:rPr lang="ko-KR" altLang="en-US" sz="2000" dirty="0" err="1"/>
                  <a:t>동시에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고려하는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추정치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(a weighted combination (WLS), known as a Bayes estimator)  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 의 </a:t>
                </a:r>
                <a:r>
                  <a:rPr lang="ko-KR" altLang="en-US" sz="2000" dirty="0" err="1"/>
                  <a:t>신뢰도가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높으면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 가 더 많이 가중되고 신뢰도가 낮으면 </a:t>
                </a:r>
                <a:r>
                  <a:rPr lang="en-US" altLang="ko-KR" sz="2000" dirty="0"/>
                  <a:t>Level-2 </a:t>
                </a:r>
                <a:r>
                  <a:rPr lang="ko-KR" altLang="en-US" sz="2000" dirty="0" err="1"/>
                  <a:t>모형에서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얻어지는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값에</a:t>
                </a:r>
                <a:r>
                  <a:rPr lang="ko-KR" altLang="en-US" sz="2000" dirty="0"/>
                  <a:t> 더 </a:t>
                </a:r>
                <a:r>
                  <a:rPr lang="ko-KR" altLang="en-US" sz="2000" dirty="0" err="1"/>
                  <a:t>많은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가중치를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주</a:t>
                </a:r>
                <a:r>
                  <a:rPr lang="ko-KR" altLang="en-US" sz="2000" dirty="0"/>
                  <a:t>어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sz="2000" dirty="0"/>
                  <a:t> 를 </a:t>
                </a:r>
                <a:r>
                  <a:rPr lang="ko-KR" altLang="en-US" sz="2000" dirty="0" err="1"/>
                  <a:t>추정한다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 err="1"/>
                  <a:t>이러한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이유로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sz="2000" dirty="0"/>
                  <a:t>은 </a:t>
                </a:r>
                <a:r>
                  <a:rPr lang="ko-KR" altLang="en-US" sz="2000" dirty="0" err="1"/>
                  <a:t>전체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(grand mean)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sz="2000" dirty="0"/>
                  <a:t>로 </a:t>
                </a:r>
                <a:r>
                  <a:rPr lang="ko-KR" altLang="en-US" sz="2000" dirty="0" err="1"/>
                  <a:t>집약되는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모습을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보여서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shrinkage estimator </a:t>
                </a:r>
                <a:r>
                  <a:rPr lang="ko-KR" altLang="en-US" sz="2000" dirty="0"/>
                  <a:t>라고 불림</a:t>
                </a:r>
                <a:endParaRPr lang="en-US" altLang="ko-KR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43498"/>
                <a:ext cx="10492294" cy="4973862"/>
              </a:xfrm>
              <a:prstGeom prst="rect">
                <a:avLst/>
              </a:prstGeom>
              <a:blipFill>
                <a:blip r:embed="rId3"/>
                <a:stretch>
                  <a:fillRect l="-523" b="-1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434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1DAAA9-7B1C-4741-4537-6B2BBC5E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57022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28834" y="143617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회귀분석의 기본가정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2101979"/>
                <a:ext cx="962178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000" b="1" dirty="0"/>
                  <a:t>Gauss-Markov Theorem</a:t>
                </a:r>
                <a:r>
                  <a:rPr lang="en-US" altLang="ko-KR" sz="2000" dirty="0"/>
                  <a:t>: </a:t>
                </a:r>
                <a:r>
                  <a:rPr lang="ko-KR" altLang="en-US" sz="2000" dirty="0" err="1"/>
                  <a:t>선형회귀분석에서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(1) </a:t>
                </a:r>
                <a:r>
                  <a:rPr lang="ko-KR" altLang="en-US" sz="2000" dirty="0" err="1"/>
                  <a:t>선형이고</a:t>
                </a:r>
                <a:r>
                  <a:rPr lang="en-US" altLang="ko-KR" sz="2000" dirty="0"/>
                  <a:t>, (2, 3) </a:t>
                </a:r>
                <a:r>
                  <a:rPr lang="ko-KR" altLang="en-US" sz="2000" dirty="0" err="1"/>
                  <a:t>오차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가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2000" dirty="0"/>
                  <a:t>, (4) </a:t>
                </a:r>
                <a:r>
                  <a:rPr lang="ko-KR" altLang="en-US" sz="2000" dirty="0" err="1"/>
                  <a:t>오차가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상관관계가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없고</a:t>
                </a:r>
                <a:r>
                  <a:rPr lang="en-US" altLang="ko-KR" sz="2000" dirty="0"/>
                  <a:t>, (5) </a:t>
                </a:r>
                <a:r>
                  <a:rPr lang="ko-KR" altLang="en-US" sz="2000" dirty="0" err="1"/>
                  <a:t>설명변수가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외생변수일</a:t>
                </a:r>
                <a:r>
                  <a:rPr lang="ko-KR" altLang="en-US" sz="2000" dirty="0"/>
                  <a:t> 때 </a:t>
                </a:r>
                <a:r>
                  <a:rPr lang="ko-KR" altLang="en-US" sz="2000" dirty="0" err="1"/>
                  <a:t>최소제곱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추정량</a:t>
                </a:r>
                <a:r>
                  <a:rPr lang="en-US" altLang="ko-KR" sz="2000" dirty="0"/>
                  <a:t>(OLS)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BLUE(Best </a:t>
                </a:r>
                <a:r>
                  <a:rPr lang="en-US" altLang="ko-KR" sz="2000" b="1" dirty="0"/>
                  <a:t>Linear</a:t>
                </a:r>
                <a:r>
                  <a:rPr lang="ko-KR" altLang="en-US" sz="2000" dirty="0"/>
                  <a:t> </a:t>
                </a:r>
                <a:r>
                  <a:rPr lang="en-US" altLang="ko-KR" sz="2000" b="1" dirty="0"/>
                  <a:t>Unbiased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Estimator)</a:t>
                </a:r>
                <a:r>
                  <a:rPr lang="ko-KR" altLang="en-US" sz="2000" dirty="0" err="1"/>
                  <a:t>이다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 err="1">
                    <a:hlinkClick r:id="rId2"/>
                  </a:rPr>
                  <a:t>출처</a:t>
                </a:r>
                <a:endParaRPr lang="ko-KR" altLang="en-US" sz="2000" dirty="0">
                  <a:hlinkClick r:id="rId2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2101979"/>
                <a:ext cx="9621783" cy="1015663"/>
              </a:xfrm>
              <a:prstGeom prst="rect">
                <a:avLst/>
              </a:prstGeom>
              <a:blipFill>
                <a:blip r:embed="rId3"/>
                <a:stretch>
                  <a:fillRect l="-697" t="-3614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9376" y="626751"/>
            <a:ext cx="794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01 </a:t>
            </a:r>
            <a:r>
              <a:rPr lang="ko-KR" altLang="en-US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선형모형의 배경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Picture 1" descr="fig:  page3.png">
            <a:extLst>
              <a:ext uri="{FF2B5EF4-FFF2-40B4-BE49-F238E27FC236}">
                <a16:creationId xmlns:a16="http://schemas.microsoft.com/office/drawing/2014/main" id="{4271BDD8-292F-7FEB-83DB-5386A790767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543299" y="3321784"/>
            <a:ext cx="51054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7506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C76F76-3CF5-34C2-FAA1-55F6F6C1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67889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1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1E5A93-3FC6-592C-8EAD-A0D720B7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22269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3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3. One-Way ANCOVA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896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ea typeface="나눔바른고딕" panose="020B0603020101020101"/>
                  </a:rPr>
                  <a:t>Model 3. One-Way </a:t>
                </a:r>
                <a:r>
                  <a:rPr lang="en-US" altLang="ko-KR" dirty="0" err="1">
                    <a:ea typeface="나눔바른고딕" panose="020B0603020101020101"/>
                  </a:rPr>
                  <a:t>ANCOVA</a:t>
                </a:r>
                <a:r>
                  <a:rPr lang="ko-KR" altLang="en-US" dirty="0" err="1">
                    <a:ea typeface="나눔바른고딕" panose="020B0603020101020101"/>
                  </a:rPr>
                  <a:t>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Random intercept </a:t>
                </a:r>
                <a:r>
                  <a:rPr lang="en-US" altLang="ko-KR" dirty="0" err="1">
                    <a:ea typeface="나눔바른고딕" panose="020B0603020101020101"/>
                  </a:rPr>
                  <a:t>model</a:t>
                </a:r>
                <a:r>
                  <a:rPr lang="ko-KR" altLang="en-US" dirty="0" err="1">
                    <a:ea typeface="나눔바른고딕" panose="020B0603020101020101"/>
                  </a:rPr>
                  <a:t>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불리기도</a:t>
                </a:r>
                <a:r>
                  <a:rPr lang="ko-KR" altLang="en-US" dirty="0">
                    <a:ea typeface="나눔바른고딕" panose="020B0603020101020101"/>
                  </a:rPr>
                  <a:t> 함</a:t>
                </a:r>
                <a:r>
                  <a:rPr lang="en-US" altLang="ko-KR" dirty="0">
                    <a:ea typeface="나눔바른고딕" panose="020B0603020101020101"/>
                  </a:rPr>
                  <a:t>.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ea typeface="나눔바른고딕" panose="020B0603020101020101"/>
                  </a:rPr>
                  <a:t>ANOVA</a:t>
                </a:r>
                <a:r>
                  <a:rPr lang="ko-KR" altLang="en-US" dirty="0" err="1">
                    <a:ea typeface="나눔바른고딕" panose="020B0603020101020101"/>
                  </a:rPr>
                  <a:t>의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경우</a:t>
                </a:r>
                <a:r>
                  <a:rPr lang="en-US" altLang="ko-KR" dirty="0">
                    <a:ea typeface="나눔바른고딕" panose="020B0603020101020101"/>
                  </a:rPr>
                  <a:t>, average or expected outcomes among groups (level-2 units) </a:t>
                </a:r>
                <a:r>
                  <a:rPr lang="ko-KR" altLang="en-US" dirty="0" err="1">
                    <a:ea typeface="나눔바른고딕" panose="020B0603020101020101"/>
                  </a:rPr>
                  <a:t>이외에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관심이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없을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때는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유용함</a:t>
                </a:r>
                <a:r>
                  <a:rPr lang="en-US" altLang="ko-KR" dirty="0">
                    <a:ea typeface="나눔바른고딕" panose="020B0603020101020101"/>
                  </a:rPr>
                  <a:t>. </a:t>
                </a:r>
                <a:r>
                  <a:rPr lang="ko-KR" altLang="en-US" dirty="0" err="1">
                    <a:ea typeface="나눔바른고딕" panose="020B0603020101020101"/>
                  </a:rPr>
                  <a:t>그러나</a:t>
                </a:r>
                <a:r>
                  <a:rPr lang="en-US" altLang="ko-KR" dirty="0">
                    <a:ea typeface="나눔바른고딕" panose="020B0603020101020101"/>
                  </a:rPr>
                  <a:t>, Level 1 </a:t>
                </a:r>
                <a:r>
                  <a:rPr lang="ko-KR" altLang="en-US" dirty="0" err="1">
                    <a:ea typeface="나눔바른고딕" panose="020B0603020101020101"/>
                  </a:rPr>
                  <a:t>독립변수들이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종속변수와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Level 2</a:t>
                </a:r>
                <a:r>
                  <a:rPr lang="ko-KR" altLang="en-US" dirty="0">
                    <a:ea typeface="나눔바른고딕" panose="020B0603020101020101"/>
                  </a:rPr>
                  <a:t>에 </a:t>
                </a:r>
                <a:r>
                  <a:rPr lang="ko-KR" altLang="en-US" dirty="0" err="1">
                    <a:ea typeface="나눔바른고딕" panose="020B0603020101020101"/>
                  </a:rPr>
                  <a:t>상관되어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있는데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Level 1</a:t>
                </a:r>
                <a:r>
                  <a:rPr lang="ko-KR" altLang="en-US" dirty="0">
                    <a:ea typeface="나눔바른고딕" panose="020B0603020101020101"/>
                  </a:rPr>
                  <a:t>의 </a:t>
                </a:r>
                <a:r>
                  <a:rPr lang="ko-KR" altLang="en-US" dirty="0" err="1">
                    <a:ea typeface="나눔바른고딕" panose="020B0603020101020101"/>
                  </a:rPr>
                  <a:t>독립변수를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모형에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포함하지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않으면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L-2 </a:t>
                </a:r>
                <a:r>
                  <a:rPr lang="ko-KR" altLang="en-US" dirty="0">
                    <a:ea typeface="나눔바른고딕" panose="020B0603020101020101"/>
                  </a:rPr>
                  <a:t>의 </a:t>
                </a:r>
                <a:r>
                  <a:rPr lang="ko-KR" altLang="en-US" dirty="0" err="1">
                    <a:ea typeface="나눔바른고딕" panose="020B0603020101020101"/>
                  </a:rPr>
                  <a:t>효과를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편파적으로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추정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ANCOVA</a:t>
                </a:r>
                <a:r>
                  <a:rPr lang="ko-KR" altLang="en-US" dirty="0">
                    <a:ea typeface="나눔바른고딕" panose="020B0603020101020101"/>
                  </a:rPr>
                  <a:t>필요</a:t>
                </a:r>
                <a:endParaRPr lang="en-US" altLang="ko-KR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ko-KR" altLang="en-US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ea typeface="나눔바른고딕" panose="020B0603020101020101"/>
                  </a:rPr>
                  <a:t>예를</a:t>
                </a:r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ea typeface="나눔바른고딕" panose="020B0603020101020101"/>
                  </a:rPr>
                  <a:t>들어</a:t>
                </a:r>
                <a:r>
                  <a:rPr lang="en-US" altLang="ko-KR" dirty="0">
                    <a:ea typeface="나눔바른고딕" panose="020B0603020101020101"/>
                  </a:rPr>
                  <a:t>, </a:t>
                </a:r>
                <a:r>
                  <a:rPr lang="ko-KR" altLang="en-US" dirty="0">
                    <a:ea typeface="나눔바른고딕" panose="020B0603020101020101"/>
                  </a:rPr>
                  <a:t>교육연한이나 일 경험은 임금수준에 긍정적 효과를 주는 것으로 알려져 있는데 특정 업무를 하는 사람들 중에서 남자들이 교육연한이나 일경험에 대한 변수 값이 더 높을 때 그 업무에 종사하는 여자와 남자의 평균임금수준에 대한 비교분석 결과는 교육연한이나 일 경험을 통제했는지 여부에 달려있게 될 것</a:t>
                </a:r>
                <a:endParaRPr lang="en-US" altLang="ko-KR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ko-KR" altLang="en-US" dirty="0">
                  <a:ea typeface="나눔바른고딕" panose="020B0603020101020101"/>
                </a:endParaRPr>
              </a:p>
              <a:p>
                <a:pPr lvl="0"/>
                <a:r>
                  <a:rPr lang="en-US" altLang="ko-KR" b="1" dirty="0">
                    <a:ea typeface="나눔바른고딕" panose="020B0603020101020101"/>
                  </a:rPr>
                  <a:t>One-Way </a:t>
                </a:r>
                <a:r>
                  <a:rPr lang="en-US" altLang="ko-KR" b="1" dirty="0" err="1">
                    <a:ea typeface="나눔바른고딕" panose="020B0603020101020101"/>
                  </a:rPr>
                  <a:t>ANCOVA</a:t>
                </a:r>
                <a:r>
                  <a:rPr lang="ko-KR" altLang="en-US" b="1" dirty="0" err="1">
                    <a:ea typeface="나눔바른고딕" panose="020B0603020101020101"/>
                  </a:rPr>
                  <a:t>는</a:t>
                </a:r>
                <a:r>
                  <a:rPr lang="ko-KR" altLang="en-US" b="1" dirty="0">
                    <a:ea typeface="나눔바른고딕" panose="020B0603020101020101"/>
                  </a:rPr>
                  <a:t> </a:t>
                </a:r>
                <a:r>
                  <a:rPr lang="en-US" altLang="ko-KR" b="1" dirty="0">
                    <a:ea typeface="나눔바른고딕" panose="020B0603020101020101"/>
                  </a:rPr>
                  <a:t>level 1 </a:t>
                </a:r>
                <a:r>
                  <a:rPr lang="ko-KR" altLang="en-US" b="1" dirty="0" err="1">
                    <a:ea typeface="나눔바른고딕" panose="020B0603020101020101"/>
                  </a:rPr>
                  <a:t>독립변수를</a:t>
                </a:r>
                <a:r>
                  <a:rPr lang="ko-KR" altLang="en-US" b="1" dirty="0">
                    <a:ea typeface="나눔바른고딕" panose="020B0603020101020101"/>
                  </a:rPr>
                  <a:t> </a:t>
                </a:r>
                <a:r>
                  <a:rPr lang="ko-KR" altLang="en-US" b="1" dirty="0" err="1">
                    <a:ea typeface="나눔바른고딕" panose="020B0603020101020101"/>
                  </a:rPr>
                  <a:t>투입하고</a:t>
                </a:r>
                <a:r>
                  <a:rPr lang="en-US" altLang="ko-KR" b="1" dirty="0">
                    <a:ea typeface="나눔바른고딕" panose="020B0603020101020101"/>
                  </a:rPr>
                  <a:t>, </a:t>
                </a:r>
                <a:r>
                  <a:rPr lang="ko-KR" altLang="en-US" b="1" dirty="0" err="1">
                    <a:ea typeface="나눔바른고딕" panose="020B0603020101020101"/>
                  </a:rPr>
                  <a:t>기울기를</a:t>
                </a:r>
                <a:r>
                  <a:rPr lang="ko-KR" altLang="en-US" b="1" dirty="0">
                    <a:ea typeface="나눔바른고딕" panose="020B0603020101020101"/>
                  </a:rPr>
                  <a:t> </a:t>
                </a:r>
                <a:r>
                  <a:rPr lang="en-US" altLang="ko-KR" b="1" dirty="0" err="1">
                    <a:ea typeface="나눔바른고딕" panose="020B0603020101020101"/>
                  </a:rPr>
                  <a:t>fixed</a:t>
                </a:r>
                <a:r>
                  <a:rPr lang="ko-KR" altLang="en-US" b="1" dirty="0" err="1">
                    <a:ea typeface="나눔바른고딕" panose="020B0603020101020101"/>
                  </a:rPr>
                  <a:t>하게</a:t>
                </a:r>
                <a:r>
                  <a:rPr lang="ko-KR" altLang="en-US" b="1" dirty="0">
                    <a:ea typeface="나눔바른고딕" panose="020B0603020101020101"/>
                  </a:rPr>
                  <a:t> </a:t>
                </a:r>
                <a:r>
                  <a:rPr lang="ko-KR" altLang="en-US" b="1" dirty="0" err="1">
                    <a:ea typeface="나눔바른고딕" panose="020B0603020101020101"/>
                  </a:rPr>
                  <a:t>고려</a:t>
                </a:r>
                <a:r>
                  <a:rPr lang="ko-KR" altLang="en-US" dirty="0">
                    <a:ea typeface="나눔바른고딕" panose="020B0603020101020101"/>
                  </a:rPr>
                  <a:t>  </a:t>
                </a:r>
              </a:p>
              <a:p>
                <a:pPr lvl="1"/>
                <a:r>
                  <a:rPr lang="en-US" altLang="ko-KR" dirty="0">
                    <a:ea typeface="나눔바른고딕" panose="020B0603020101020101"/>
                  </a:rPr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en-US" dirty="0">
                  <a:ea typeface="나눔바른고딕" panose="020B0603020101020101"/>
                </a:endParaRPr>
              </a:p>
              <a:p>
                <a:pPr lvl="1"/>
                <a:r>
                  <a:rPr lang="en-US" altLang="ko-KR" dirty="0">
                    <a:ea typeface="나눔바른고딕" panose="020B0603020101020101"/>
                  </a:rPr>
                  <a:t>Level 2 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>
                  <a:ea typeface="나눔바른고딕" panose="020B0603020101020101"/>
                </a:endParaRPr>
              </a:p>
              <a:p>
                <a:pPr lvl="1"/>
                <a:r>
                  <a:rPr lang="en-US" altLang="ko-KR" dirty="0">
                    <a:ea typeface="나눔바른고딕" panose="020B0603020101020101"/>
                  </a:rPr>
                  <a:t>Level 2 Slope: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ko-KR" altLang="en-US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ea typeface="나눔바른고딕" panose="020B0603020101020101"/>
                  </a:rPr>
                  <a:t>Fixed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= average outcome for sample of groups,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= average individual effect (slope) on outcome  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ea typeface="나눔바른고딕" panose="020B0603020101020101"/>
                  </a:rPr>
                  <a:t>Random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=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ea typeface="나눔바른고딕" panose="020B0603020101020101"/>
                  </a:rPr>
                  <a:t>= unique effect of group j on average outcome  </a:t>
                </a:r>
                <a:endParaRPr lang="en-US" altLang="ko-KR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896084"/>
              </a:xfrm>
              <a:prstGeom prst="rect">
                <a:avLst/>
              </a:prstGeom>
              <a:blipFill>
                <a:blip r:embed="rId2"/>
                <a:stretch>
                  <a:fillRect l="-465" t="-623" r="-523" b="-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72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3. One-Way ANCOVA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9251D-9695-9F5E-6ABE-AAF17E6F5ACE}"/>
              </a:ext>
            </a:extLst>
          </p:cNvPr>
          <p:cNvSpPr/>
          <p:nvPr/>
        </p:nvSpPr>
        <p:spPr>
          <a:xfrm>
            <a:off x="1067647" y="1096173"/>
            <a:ext cx="104922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나눔바른고딕" panose="020B0603020101020101"/>
              </a:rPr>
              <a:t>level-1 predictor(s) </a:t>
            </a:r>
            <a:r>
              <a:rPr lang="ko-KR" altLang="en-US" dirty="0">
                <a:ea typeface="나눔바른고딕" panose="020B0603020101020101"/>
              </a:rPr>
              <a:t>도입하려면</a:t>
            </a:r>
            <a:r>
              <a:rPr lang="en-US" altLang="ko-KR" dirty="0">
                <a:ea typeface="나눔바른고딕" panose="020B0603020101020101"/>
              </a:rPr>
              <a:t>, </a:t>
            </a:r>
            <a:r>
              <a:rPr lang="ko-KR" altLang="en-US" dirty="0">
                <a:ea typeface="나눔바른고딕" panose="020B0603020101020101"/>
              </a:rPr>
              <a:t>아래와 같은 문제에 대해 결정해야 함</a:t>
            </a:r>
            <a:r>
              <a:rPr lang="en-US" altLang="ko-KR" dirty="0">
                <a:ea typeface="나눔바른고딕" panose="020B0603020101020101"/>
              </a:rPr>
              <a:t>.</a:t>
            </a:r>
          </a:p>
          <a:p>
            <a:pPr lvl="0"/>
            <a:r>
              <a:rPr lang="en-US" altLang="ko-KR" dirty="0">
                <a:ea typeface="나눔바른고딕" panose="020B0603020101020101"/>
              </a:rPr>
              <a:t>1. Whether to introduce random coefficients</a:t>
            </a:r>
          </a:p>
          <a:p>
            <a:pPr lvl="0"/>
            <a:r>
              <a:rPr lang="en-US" altLang="ko-KR" dirty="0">
                <a:ea typeface="나눔바른고딕" panose="020B0603020101020101"/>
              </a:rPr>
              <a:t>2. Whether to center or transform the level-1 predictor (Module III </a:t>
            </a:r>
            <a:r>
              <a:rPr lang="ko-KR" altLang="en-US" dirty="0">
                <a:ea typeface="나눔바른고딕" panose="020B0603020101020101"/>
              </a:rPr>
              <a:t>참고</a:t>
            </a:r>
            <a:r>
              <a:rPr lang="en-US" altLang="ko-KR" dirty="0">
                <a:ea typeface="나눔바른고딕" panose="020B0603020101020101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나눔바른고딕" panose="020B0603020101020101"/>
              </a:rPr>
              <a:t>일반적으로 </a:t>
            </a:r>
            <a:r>
              <a:rPr lang="en-US" altLang="ko-KR" dirty="0">
                <a:ea typeface="나눔바른고딕" panose="020B0603020101020101"/>
              </a:rPr>
              <a:t>ANCOVA</a:t>
            </a:r>
            <a:r>
              <a:rPr lang="ko-KR" altLang="en-US" dirty="0">
                <a:ea typeface="나눔바른고딕" panose="020B0603020101020101"/>
              </a:rPr>
              <a:t>에서는 </a:t>
            </a:r>
            <a:r>
              <a:rPr lang="en-US" altLang="ko-KR" dirty="0">
                <a:ea typeface="나눔바른고딕" panose="020B0603020101020101"/>
              </a:rPr>
              <a:t>Grand Mean Centering</a:t>
            </a:r>
            <a:r>
              <a:rPr lang="ko-KR" altLang="en-US" dirty="0">
                <a:ea typeface="나눔바른고딕" panose="020B0603020101020101"/>
              </a:rPr>
              <a:t>을 적용 </a:t>
            </a:r>
            <a:r>
              <a:rPr lang="en-US" altLang="ko-KR" dirty="0">
                <a:ea typeface="나눔바른고딕" panose="020B0603020101020101"/>
              </a:rPr>
              <a:t>Covariate </a:t>
            </a:r>
            <a:r>
              <a:rPr lang="ko-KR" altLang="en-US" dirty="0">
                <a:ea typeface="나눔바른고딕" panose="020B0603020101020101"/>
              </a:rPr>
              <a:t>는 </a:t>
            </a:r>
            <a:r>
              <a:rPr lang="en-US" altLang="ko-KR" dirty="0">
                <a:ea typeface="나눔바른고딕" panose="020B0603020101020101"/>
              </a:rPr>
              <a:t>Level-1 </a:t>
            </a:r>
            <a:r>
              <a:rPr lang="ko-KR" altLang="en-US" dirty="0">
                <a:ea typeface="나눔바른고딕" panose="020B0603020101020101"/>
              </a:rPr>
              <a:t>종속변수와 영향을 주지만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나눔바른고딕" panose="020B0603020101020101"/>
              </a:rPr>
              <a:t>Level-2 </a:t>
            </a:r>
            <a:r>
              <a:rPr lang="ko-KR" altLang="en-US" dirty="0">
                <a:ea typeface="나눔바른고딕" panose="020B0603020101020101"/>
              </a:rPr>
              <a:t>를 구성하는 집단</a:t>
            </a:r>
            <a:r>
              <a:rPr lang="en-US" altLang="ko-KR" dirty="0">
                <a:ea typeface="나눔바른고딕" panose="020B0603020101020101"/>
              </a:rPr>
              <a:t>(</a:t>
            </a:r>
            <a:r>
              <a:rPr lang="ko-KR" altLang="en-US" dirty="0">
                <a:ea typeface="나눔바른고딕" panose="020B0603020101020101"/>
              </a:rPr>
              <a:t>학교</a:t>
            </a:r>
            <a:r>
              <a:rPr lang="en-US" altLang="ko-KR" dirty="0">
                <a:ea typeface="나눔바른고딕" panose="020B0603020101020101"/>
              </a:rPr>
              <a:t>)</a:t>
            </a:r>
            <a:r>
              <a:rPr lang="ko-KR" altLang="en-US" dirty="0">
                <a:ea typeface="나눔바른고딕" panose="020B0603020101020101"/>
              </a:rPr>
              <a:t>에 따라 개인들의 </a:t>
            </a:r>
            <a:r>
              <a:rPr lang="en-US" altLang="ko-KR" dirty="0">
                <a:ea typeface="나눔바른고딕" panose="020B0603020101020101"/>
              </a:rPr>
              <a:t>Covariate </a:t>
            </a:r>
            <a:r>
              <a:rPr lang="ko-KR" altLang="en-US" dirty="0">
                <a:ea typeface="나눔바른고딕" panose="020B0603020101020101"/>
              </a:rPr>
              <a:t>값이 다를 수 있기 때문에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나눔바른고딕" panose="020B0603020101020101"/>
              </a:rPr>
              <a:t>Grand-mean Centering </a:t>
            </a:r>
            <a:r>
              <a:rPr lang="ko-KR" altLang="en-US" dirty="0">
                <a:ea typeface="나눔바른고딕" panose="020B0603020101020101"/>
              </a:rPr>
              <a:t>후 모형 추정</a:t>
            </a:r>
            <a:endParaRPr lang="ko-KR" altLang="en-US" sz="1200" dirty="0"/>
          </a:p>
          <a:p>
            <a:pPr lvl="0" indent="0">
              <a:buNone/>
            </a:pPr>
            <a:endParaRPr lang="en-US" altLang="ko-KR" sz="1200" dirty="0">
              <a:solidFill>
                <a:srgbClr val="003B4F"/>
              </a:solidFill>
              <a:latin typeface="Courier"/>
            </a:endParaRPr>
          </a:p>
          <a:p>
            <a:pPr lvl="0" indent="0">
              <a:buNone/>
            </a:pP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ses_grandmc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-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model3 &lt;-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lmer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mathach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~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ses_grandmc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(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|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id),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data=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icc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(model3)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the individual random effects (level 2 residuals of the intercept, i.e. the </a:t>
            </a:r>
            <a:r>
              <a:rPr lang="el-GR" altLang="ko-KR" sz="1200" dirty="0">
                <a:solidFill>
                  <a:srgbClr val="5E5E5E"/>
                </a:solidFill>
                <a:latin typeface="Courier"/>
              </a:rPr>
              <a:t>υ0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i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ranef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(model3)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(model3)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## Use </a:t>
            </a:r>
            <a:r>
              <a:rPr lang="en-US" altLang="ko-KR" sz="1200" i="1" dirty="0" err="1">
                <a:solidFill>
                  <a:srgbClr val="5E5E5E"/>
                </a:solidFill>
                <a:latin typeface="Courier"/>
              </a:rPr>
              <a:t>BruceR</a:t>
            </a: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 package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(model3,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test.rand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lrtest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(model1, model3)</a:t>
            </a:r>
            <a:endParaRPr lang="en-US" altLang="ko-KR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338019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Picture 1" descr="./model31.png">
            <a:extLst>
              <a:ext uri="{FF2B5EF4-FFF2-40B4-BE49-F238E27FC236}">
                <a16:creationId xmlns:a16="http://schemas.microsoft.com/office/drawing/2014/main" id="{6E74D786-8675-401D-D269-0C04D1F91AD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5367" y="832080"/>
            <a:ext cx="4396283" cy="51938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./model32.png">
            <a:extLst>
              <a:ext uri="{FF2B5EF4-FFF2-40B4-BE49-F238E27FC236}">
                <a16:creationId xmlns:a16="http://schemas.microsoft.com/office/drawing/2014/main" id="{AD3F889B-E3E3-17B2-6279-10C8A65F5C0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959847"/>
            <a:ext cx="5437683" cy="49383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776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3. One-Way ANCOVA (Cont’d)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722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두개의 </a:t>
                </a:r>
                <a:r>
                  <a:rPr lang="ko-KR" altLang="en-US" sz="2000" dirty="0" err="1"/>
                  <a:t>고정효과</a:t>
                </a:r>
                <a:r>
                  <a:rPr lang="ko-KR" altLang="en-US" sz="2000" dirty="0"/>
                  <a:t> 값 </a:t>
                </a:r>
                <a:r>
                  <a:rPr lang="ko-KR" altLang="en-US" sz="2000" dirty="0" err="1"/>
                  <a:t>추정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658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390</m:t>
                    </m:r>
                  </m:oMath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SES = 0</a:t>
                </a:r>
                <a:r>
                  <a:rPr lang="ko-KR" altLang="en-US" sz="2000" dirty="0"/>
                  <a:t>인 사람들에 대한 수학성취도가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658</m:t>
                    </m:r>
                  </m:oMath>
                </a14:m>
                <a:r>
                  <a:rPr lang="ko-KR" altLang="en-US" sz="2000" dirty="0"/>
                  <a:t>으로 추정되는데 평균 </a:t>
                </a:r>
                <a:r>
                  <a:rPr lang="en-US" altLang="ko-KR" sz="2000" dirty="0" err="1"/>
                  <a:t>SES</a:t>
                </a:r>
                <a:r>
                  <a:rPr lang="ko-KR" altLang="en-US" sz="2000" dirty="0" err="1"/>
                  <a:t>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성적</a:t>
                </a:r>
                <a:endParaRPr lang="ko-KR" alt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Level 1 </a:t>
                </a:r>
                <a:r>
                  <a:rPr lang="ko-KR" altLang="en-US" sz="2000" dirty="0" err="1"/>
                  <a:t>독립변수에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의해서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설명되는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Level 1 </a:t>
                </a:r>
                <a:r>
                  <a:rPr lang="ko-KR" altLang="en-US" sz="2000" dirty="0" err="1"/>
                  <a:t>분산의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비율</a:t>
                </a:r>
                <a:endParaRPr lang="ko-KR" alt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𝐿𝑒𝑣𝑒𝑙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148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37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034</m:t>
                          </m:r>
                        </m:num>
                        <m:den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148</m:t>
                          </m:r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054</m:t>
                      </m:r>
                    </m:oMath>
                  </m:oMathPara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Level 1 </a:t>
                </a:r>
                <a:r>
                  <a:rPr lang="ko-KR" altLang="en-US" sz="2000" dirty="0" err="1"/>
                  <a:t>독립변수에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의해서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설명되는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전체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분산의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비율</a:t>
                </a:r>
                <a:endParaRPr lang="ko-KR" altLang="en-US" sz="20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  <m:sup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ar-AE" altLang="ko-KR" sz="2000"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sz="200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ar-AE" altLang="ko-KR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sz="20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ar-AE" altLang="ko-KR" sz="2000">
                                          <a:latin typeface="Cambria Math" panose="02040503050406030204" pitchFamily="18" charset="0"/>
                                        </a:rPr>
                                        <m:t>02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sz="200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ar-AE" altLang="ko-KR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altLang="ko-KR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553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148</m:t>
                              </m:r>
                            </m:e>
                          </m:d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768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034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553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148</m:t>
                              </m:r>
                            </m:e>
                          </m:d>
                        </m:den>
                      </m:f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124</m:t>
                      </m:r>
                    </m:oMath>
                  </m:oMathPara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Students’ SES explained 12% of the total variance in math achievement. (</a:t>
                </a:r>
                <a:r>
                  <a:rPr lang="en-US" altLang="ko-KR" sz="2000" dirty="0" err="1"/>
                  <a:t>ICC</a:t>
                </a:r>
                <a:r>
                  <a:rPr lang="ko-KR" altLang="en-US" sz="2000" dirty="0" err="1"/>
                  <a:t>보다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설명된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분산에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해당하는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제시하는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것이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HLM</a:t>
                </a:r>
                <a:r>
                  <a:rPr lang="ko-KR" altLang="en-US" sz="2000" dirty="0" err="1"/>
                  <a:t>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정당화하기에</a:t>
                </a:r>
                <a:r>
                  <a:rPr lang="ko-KR" altLang="en-US" sz="2000" dirty="0"/>
                  <a:t> 더 </a:t>
                </a:r>
                <a:r>
                  <a:rPr lang="ko-KR" altLang="en-US" sz="2000" dirty="0" err="1"/>
                  <a:t>적절할</a:t>
                </a:r>
                <a:r>
                  <a:rPr lang="ko-KR" altLang="en-US" sz="2000" dirty="0"/>
                  <a:t> 수 </a:t>
                </a:r>
                <a:r>
                  <a:rPr lang="ko-KR" altLang="en-US" sz="2000" dirty="0" err="1"/>
                  <a:t>있음</a:t>
                </a:r>
                <a:r>
                  <a:rPr lang="en-US" altLang="ko-KR" sz="2000" dirty="0"/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ar-AE" altLang="ko-KR" sz="2000" dirty="0"/>
                  <a:t>: </a:t>
                </a:r>
                <a:r>
                  <a:rPr lang="en-US" altLang="ko-KR" sz="2000" dirty="0"/>
                  <a:t>Group Mean,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..</m:t>
                            </m:r>
                          </m:sub>
                        </m:sSub>
                      </m:e>
                    </m:acc>
                  </m:oMath>
                </a14:m>
                <a:r>
                  <a:rPr lang="ar-AE" altLang="ko-KR" sz="2000" dirty="0"/>
                  <a:t>: </a:t>
                </a:r>
                <a:r>
                  <a:rPr lang="en-US" altLang="ko-KR" sz="2000" dirty="0"/>
                  <a:t>Grand Mean  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ko-KR" altLang="ar-AE" sz="2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‾"/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ko-KR" altLang="ar-AE" sz="2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ar-AE" altLang="ko-KR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‾"/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ar-AE" sz="20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altLang="ko-KR" sz="200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Grand-mean centered </a:t>
                </a:r>
                <a:r>
                  <a:rPr lang="ko-KR" altLang="en-US" sz="2000" dirty="0" err="1"/>
                  <a:t>모형에서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절편은</a:t>
                </a:r>
                <a:r>
                  <a:rPr lang="ko-KR" altLang="en-US" sz="2000" dirty="0"/>
                  <a:t> 각 </a:t>
                </a:r>
                <a:r>
                  <a:rPr lang="ko-KR" altLang="en-US" sz="2000" dirty="0" err="1"/>
                  <a:t>집단의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평균에서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predictor</a:t>
                </a:r>
                <a:r>
                  <a:rPr lang="ko-KR" altLang="en-US" sz="2000" dirty="0" err="1"/>
                  <a:t>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집단평균과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전체평균의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편차를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반영한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adjustment </a:t>
                </a:r>
                <a:r>
                  <a:rPr lang="ko-KR" altLang="en-US" sz="2000" dirty="0"/>
                  <a:t>를 뺀 값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722318"/>
              </a:xfrm>
              <a:prstGeom prst="rect">
                <a:avLst/>
              </a:prstGeom>
              <a:blipFill>
                <a:blip r:embed="rId2"/>
                <a:stretch>
                  <a:fillRect l="-523" t="-645" b="-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504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7D91480-C15C-BBD1-FA4D-E4D14361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6858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93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21BDC7C-76AF-7CBD-FFE9-0FE211BF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2865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70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4. Random-Coefficient Model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838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Level-1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절편과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기울기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모두를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random</a:t>
                </a:r>
                <a:r>
                  <a:rPr lang="ko-KR" altLang="en-US" sz="2000" dirty="0" err="1"/>
                  <a:t>하게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변화하도록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모델링하지만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그러나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절편과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기울기의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random</a:t>
                </a:r>
                <a:r>
                  <a:rPr lang="ko-KR" altLang="en-US" sz="2000" dirty="0" err="1"/>
                  <a:t>성에서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기인하는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구체적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variation</a:t>
                </a:r>
                <a:r>
                  <a:rPr lang="ko-KR" altLang="en-US" sz="2000" dirty="0" err="1"/>
                  <a:t>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대한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예측이나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모델링은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않음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(hence “unconditional” model (NOT fully !))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목적</a:t>
                </a:r>
                <a:r>
                  <a:rPr lang="en-US" altLang="ko-KR" sz="2000" dirty="0"/>
                  <a:t>: To investigate whether effects of level-1 predictors vary between level-2 units  </a:t>
                </a:r>
              </a:p>
              <a:p>
                <a:pPr lvl="0"/>
                <a:r>
                  <a:rPr lang="en-US" altLang="ko-KR" sz="2000" dirty="0"/>
                  <a:t>e.g. </a:t>
                </a:r>
                <a:r>
                  <a:rPr lang="en-US" altLang="ko-KR" sz="2000" dirty="0" err="1"/>
                  <a:t>SES</a:t>
                </a:r>
                <a:r>
                  <a:rPr lang="ko-KR" altLang="en-US" sz="2000" dirty="0" err="1"/>
                  <a:t>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의한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학생들간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수학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성취도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차이가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학교별로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서로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다르게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나타나는가</a:t>
                </a:r>
                <a:r>
                  <a:rPr lang="en-US" altLang="ko-KR" sz="2000" dirty="0"/>
                  <a:t>?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level-1 predictors should be group-mean centered</a:t>
                </a:r>
              </a:p>
              <a:p>
                <a:pPr lvl="1"/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en-US" sz="2000" dirty="0"/>
              </a:p>
              <a:p>
                <a:pPr lvl="1"/>
                <a:r>
                  <a:rPr lang="en-US" altLang="ko-KR" sz="2000" dirty="0"/>
                  <a:t>Level 2 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2000" dirty="0"/>
              </a:p>
              <a:p>
                <a:pPr lvl="1"/>
                <a:r>
                  <a:rPr lang="en-US" altLang="ko-KR" sz="2000" b="1" dirty="0"/>
                  <a:t>Level 2 slope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 </m:t>
                    </m:r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2000">
                        <a:latin typeface="Cambria Math" panose="02040503050406030204" pitchFamily="18" charset="0"/>
                      </a:rPr>
                      <m:t>∼</m:t>
                    </m:r>
                    <m:r>
                      <a:rPr lang="ko-KR" altLang="en-US" sz="20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/>
                  <a:t>: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j</a:t>
                </a:r>
                <a:r>
                  <a:rPr lang="ko-KR" altLang="en-US" sz="2000" dirty="0" err="1"/>
                  <a:t>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절편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/>
                  <a:t>: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</a:t>
                </a:r>
                <a:r>
                  <a:rPr lang="en-US" altLang="ko-KR" sz="2000" dirty="0" err="1"/>
                  <a:t>j</a:t>
                </a:r>
                <a:r>
                  <a:rPr lang="ko-KR" altLang="en-US" sz="2000" dirty="0" err="1"/>
                  <a:t>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기울기</a:t>
                </a:r>
                <a:endParaRPr lang="ko-KR" altLang="en-US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 altLang="ko-KR" sz="2000" dirty="0"/>
                  <a:t>: Level-2 </a:t>
                </a:r>
                <a:r>
                  <a:rPr lang="ko-KR" altLang="en-US" sz="2000" dirty="0" err="1"/>
                  <a:t>집단들의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절편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ko-KR" sz="2000" dirty="0"/>
                  <a:t>: Level-2 </a:t>
                </a:r>
                <a:r>
                  <a:rPr lang="ko-KR" altLang="en-US" sz="2000" dirty="0" err="1"/>
                  <a:t>집단들의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기울기</a:t>
                </a:r>
                <a:r>
                  <a:rPr lang="ko-KR" altLang="en-US" sz="2000" dirty="0"/>
                  <a:t>  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 err="1"/>
                  <a:t>해석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ko-KR" altLang="en-US" sz="2000" b="1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값이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크다면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학교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간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수학성취도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평균에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격차가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큼</a:t>
                </a:r>
                <a:r>
                  <a:rPr lang="en-US" altLang="ko-KR" sz="2000" b="1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accent1"/>
                    </a:solidFill>
                  </a:rPr>
                  <a:t>의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값이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크다면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학교에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따라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가정배경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(SES)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으로 학생들의 수학성취도가 차별되는 수준에 큰 차이가 있다는 것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sub>
                    </m:sSub>
                    <m:r>
                      <a:rPr lang="en-US" altLang="ko-KR" sz="2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dirty="0" err="1">
                    <a:solidFill>
                      <a:schemeClr val="accent1"/>
                    </a:solidFill>
                  </a:rPr>
                  <a:t>이러면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학교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평균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accent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이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높은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학교에서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SES 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에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의한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차별효과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accent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가 더 큰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것이고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음수면</a:t>
                </a:r>
                <a:r>
                  <a:rPr lang="ko-KR" altLang="en-US" sz="2000" dirty="0">
                    <a:solidFill>
                      <a:schemeClr val="accent1"/>
                    </a:solidFill>
                  </a:rPr>
                  <a:t> 그 </a:t>
                </a:r>
                <a:r>
                  <a:rPr lang="ko-KR" altLang="en-US" sz="2000" dirty="0" err="1">
                    <a:solidFill>
                      <a:schemeClr val="accent1"/>
                    </a:solidFill>
                  </a:rPr>
                  <a:t>반대이다</a:t>
                </a:r>
                <a:r>
                  <a:rPr lang="en-US" altLang="ko-KR" sz="2000" dirty="0">
                    <a:solidFill>
                      <a:schemeClr val="accent1"/>
                    </a:solidFill>
                  </a:rPr>
                  <a:t>.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838632"/>
              </a:xfrm>
              <a:prstGeom prst="rect">
                <a:avLst/>
              </a:prstGeom>
              <a:blipFill>
                <a:blip r:embed="rId2"/>
                <a:stretch>
                  <a:fillRect l="-581" t="-630" b="-1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405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4. Random-Coefficient Model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5152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ar-AE" sz="200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ar-AE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ar-AE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ar-AE" altLang="ko-KR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ko-KR" altLang="ar-AE" sz="200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ar-AE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ar-AE" sz="20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ar-AE" altLang="ko-KR" sz="20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ar-AE" altLang="ko-KR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 altLang="ko-KR" sz="2000" dirty="0"/>
              </a:p>
              <a:p>
                <a:pPr lvl="0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ar-AE" altLang="ko-KR" sz="2000" dirty="0"/>
                  <a:t> = </a:t>
                </a:r>
                <a:r>
                  <a:rPr lang="en-US" altLang="ko-KR" sz="2000" dirty="0"/>
                  <a:t>unconditional variance in level-1 intercepts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ar-AE" altLang="ko-KR" sz="2000" dirty="0"/>
                  <a:t> = </a:t>
                </a:r>
                <a:r>
                  <a:rPr lang="en-US" altLang="ko-KR" sz="2000" dirty="0"/>
                  <a:t>unconditional variance in level-1 slopes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ar-AE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ar-AE" altLang="ko-KR" sz="2000" dirty="0"/>
                  <a:t> = </a:t>
                </a:r>
                <a:r>
                  <a:rPr lang="en-US" altLang="ko-KR" sz="2000" dirty="0"/>
                  <a:t>unconditional variance between level-1 intercepts and slopes (association between mean school achievement and SES effect on achievement)  </a:t>
                </a:r>
              </a:p>
              <a:p>
                <a:pPr lvl="0" indent="0">
                  <a:buNone/>
                </a:pPr>
                <a:endParaRPr lang="en-US" altLang="ko-KR" sz="1200" dirty="0">
                  <a:solidFill>
                    <a:srgbClr val="003B4F"/>
                  </a:solidFill>
                  <a:latin typeface="Courier"/>
                </a:endParaRPr>
              </a:p>
              <a:p>
                <a:pPr lvl="0" indent="0">
                  <a:buNone/>
                </a:pP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&lt;-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%&gt;%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group_by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(id)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%&gt;%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 lang="en-US" altLang="ko-KR" sz="1200" dirty="0">
                    <a:solidFill>
                      <a:srgbClr val="4758AB"/>
                    </a:solidFill>
                    <a:latin typeface="Courier"/>
                  </a:rPr>
                  <a:t>mutate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200" dirty="0" err="1">
                    <a:solidFill>
                      <a:srgbClr val="657422"/>
                    </a:solidFill>
                    <a:latin typeface="Courier"/>
                  </a:rPr>
                  <a:t>meanses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),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        </a:t>
                </a:r>
                <a:r>
                  <a:rPr lang="en-US" altLang="ko-KR" sz="1200" dirty="0" err="1">
                    <a:solidFill>
                      <a:srgbClr val="657422"/>
                    </a:solidFill>
                    <a:latin typeface="Courier"/>
                  </a:rPr>
                  <a:t>ses_groupmc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-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meanses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model4 &lt;- </a:t>
                </a: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lmer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mathach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ses_groupmc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(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ses_groupmc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|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id),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data=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model4_alt &lt;- </a:t>
                </a: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lmer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mathach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ses_groupmc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(</a:t>
                </a:r>
                <a:r>
                  <a:rPr lang="en-US" altLang="ko-KR" sz="1200" dirty="0"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|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id),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data=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icc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(model4)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ranova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(model4)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i="1" dirty="0">
                    <a:solidFill>
                      <a:srgbClr val="5E5E5E"/>
                    </a:solidFill>
                    <a:latin typeface="Courier"/>
                  </a:rPr>
                  <a:t>## Use </a:t>
                </a:r>
                <a:r>
                  <a:rPr lang="en-US" altLang="ko-KR" sz="1200" i="1" dirty="0" err="1">
                    <a:solidFill>
                      <a:srgbClr val="5E5E5E"/>
                    </a:solidFill>
                    <a:latin typeface="Courier"/>
                  </a:rPr>
                  <a:t>BruceR</a:t>
                </a:r>
                <a:r>
                  <a:rPr lang="en-US" altLang="ko-KR" sz="1200" i="1" dirty="0">
                    <a:solidFill>
                      <a:srgbClr val="5E5E5E"/>
                    </a:solidFill>
                    <a:latin typeface="Courier"/>
                  </a:rPr>
                  <a:t> package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HLM_summary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(model4,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test.rand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T,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digits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AD0000"/>
                    </a:solidFill>
                    <a:latin typeface="Courier"/>
                  </a:rPr>
                  <a:t>3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# </a:t>
                </a:r>
                <a:r>
                  <a:rPr lang="en-US" altLang="ko-KR" sz="1200" dirty="0" err="1">
                    <a:solidFill>
                      <a:srgbClr val="5E5E5E"/>
                    </a:solidFill>
                    <a:latin typeface="Courier"/>
                  </a:rPr>
                  <a:t>lrtest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 for coefficient randomness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anova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(model4, model4_alt)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US" altLang="ko-KR" sz="12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5152051"/>
              </a:xfrm>
              <a:prstGeom prst="rect">
                <a:avLst/>
              </a:prstGeom>
              <a:blipFill>
                <a:blip r:embed="rId2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80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481489" y="1313761"/>
            <a:ext cx="9621783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그러나 현실은</a:t>
            </a:r>
            <a:r>
              <a:rPr lang="en-US" altLang="ko-KR" sz="2000" b="1" dirty="0"/>
              <a:t>…? </a:t>
            </a:r>
            <a:r>
              <a:rPr lang="ko-KR" altLang="en-US" sz="2000" b="1" dirty="0"/>
              <a:t>특히 조직연구에서는</a:t>
            </a:r>
            <a:r>
              <a:rPr lang="en-US" altLang="ko-KR" sz="2000" b="1" dirty="0"/>
              <a:t>..?</a:t>
            </a: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위계구조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(hierarchical structure)</a:t>
            </a:r>
          </a:p>
          <a:p>
            <a:pPr marL="800100" lvl="1" indent="-342900" fontAlgn="base">
              <a:lnSpc>
                <a:spcPct val="150000"/>
              </a:lnSpc>
              <a:buFontTx/>
              <a:buChar char="–"/>
            </a:pP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Nested Data: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학년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</a:t>
            </a:r>
          </a:p>
          <a:p>
            <a:pPr marL="800100" lvl="1" indent="-342900" fontAlgn="base">
              <a:lnSpc>
                <a:spcPct val="150000"/>
              </a:lnSpc>
              <a:buFontTx/>
              <a:buChar char="–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조직수준의 변수가 조직 구성원의 개인 변수에 영향을 미치는 것이 일반적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Picture 1" descr="page4.png">
            <a:extLst>
              <a:ext uri="{FF2B5EF4-FFF2-40B4-BE49-F238E27FC236}">
                <a16:creationId xmlns:a16="http://schemas.microsoft.com/office/drawing/2014/main" id="{DC866479-7ED6-0B54-D54B-4D4D27F0792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43300" y="3331496"/>
            <a:ext cx="51054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7810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Picture 1" descr="./model41.png">
            <a:extLst>
              <a:ext uri="{FF2B5EF4-FFF2-40B4-BE49-F238E27FC236}">
                <a16:creationId xmlns:a16="http://schemas.microsoft.com/office/drawing/2014/main" id="{3B7F9DED-BBC7-359C-E3FB-2546A38DF9D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90676" y="1188834"/>
            <a:ext cx="3842682" cy="44803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./model42.png">
            <a:extLst>
              <a:ext uri="{FF2B5EF4-FFF2-40B4-BE49-F238E27FC236}">
                <a16:creationId xmlns:a16="http://schemas.microsoft.com/office/drawing/2014/main" id="{7B97495E-97B7-38BF-2D28-67E911A0CF9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1188834"/>
            <a:ext cx="4060825" cy="44803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1222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4. Random-Coefficient Model</a:t>
            </a:r>
          </a:p>
          <a:p>
            <a:pPr marL="0" lvl="0" indent="0">
              <a:spcBef>
                <a:spcPts val="3000"/>
              </a:spcBef>
              <a:buNone/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076012"/>
                <a:ext cx="10492294" cy="5024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AutoNum type="arabicPeriod"/>
                </a:pPr>
                <a:r>
                  <a:rPr lang="en-US" altLang="ko-KR" dirty="0"/>
                  <a:t>Fixed effects: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=12.64 (the average school mean)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= 2.19 (the average SES-achievement) </a:t>
                </a:r>
              </a:p>
              <a:p>
                <a:pPr lvl="1"/>
                <a:r>
                  <a:rPr lang="en-US" altLang="ko-KR" dirty="0"/>
                  <a:t> </a:t>
                </a:r>
              </a:p>
              <a:p>
                <a:pPr marL="342900" lvl="0" indent="-342900">
                  <a:buAutoNum type="arabicPeriod"/>
                </a:pPr>
                <a:r>
                  <a:rPr lang="en-US" altLang="ko-KR" dirty="0"/>
                  <a:t>Random effects</a:t>
                </a:r>
              </a:p>
              <a:p>
                <a:pPr lvl="1"/>
                <a:r>
                  <a:rPr lang="en-US" altLang="ko-KR" dirty="0"/>
                  <a:t>Level 1: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altLang="ko-KR" dirty="0"/>
                  <a:t> = 36.70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ar-AE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dirty="0"/>
                  <a:t>: </a:t>
                </a:r>
                <a:r>
                  <a:rPr lang="en-US" altLang="ko-KR" dirty="0"/>
                  <a:t>The estimated variance among the means</a:t>
                </a:r>
              </a:p>
              <a:p>
                <a:pPr lvl="1"/>
                <a:r>
                  <a:rPr lang="en-US" altLang="ko-KR" dirty="0"/>
                  <a:t>Level 2 intercept: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ar-AE" altLang="ko-KR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ko-KR" altLang="ar-AE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ar-AE" altLang="ko-KR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dirty="0"/>
                  <a:t> = 8.681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ar-AE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dirty="0"/>
                  <a:t>: </a:t>
                </a:r>
                <a:r>
                  <a:rPr lang="en-US" altLang="ko-KR" dirty="0"/>
                  <a:t>The estimated variance of slopes</a:t>
                </a:r>
              </a:p>
              <a:p>
                <a:pPr lvl="1"/>
                <a:r>
                  <a:rPr lang="en-US" altLang="ko-KR" dirty="0"/>
                  <a:t>Level 2 slope: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ar-AE" altLang="ko-K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ko-KR" altLang="ar-AE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ar-AE" altLang="ko-KR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ar-AE" altLang="ko-KR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altLang="ko-KR" dirty="0"/>
                  <a:t> = 0.69</a:t>
                </a:r>
              </a:p>
              <a:p>
                <a:pPr lvl="1"/>
                <a:r>
                  <a:rPr lang="en-US" altLang="ko-KR" dirty="0"/>
                  <a:t>Range of plausible values:  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96</m:t>
                      </m:r>
                      <m:rad>
                        <m:ra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ar-AE" altLang="ko-KR">
                          <a:latin typeface="Cambria Math" panose="02040503050406030204" pitchFamily="18" charset="0"/>
                        </a:rPr>
                        <m:t>, </m:t>
                      </m:r>
                      <m:r>
                        <a:rPr lang="ko-KR" altLang="ar-AE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193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96</m:t>
                      </m:r>
                      <m:rad>
                        <m:ra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69</m:t>
                          </m:r>
                        </m:e>
                      </m:rad>
                    </m:oMath>
                  </m:oMathPara>
                </a14:m>
                <a:endParaRPr lang="en-US" altLang="ko-KR" dirty="0"/>
              </a:p>
              <a:p>
                <a:pPr lvl="1"/>
                <a:endParaRPr lang="ar-AE" altLang="ko-KR" dirty="0"/>
              </a:p>
              <a:p>
                <a:pPr marL="342900" lvl="0" indent="-342900">
                  <a:buAutoNum type="arabicPeriod"/>
                </a:pPr>
                <a:r>
                  <a:rPr lang="en-US" altLang="ko-KR" dirty="0"/>
                  <a:t>Variance Explained (at level 1): explains 6.3% of level-1 variance</a:t>
                </a:r>
              </a:p>
              <a:p>
                <a:pPr lvl="0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𝑅𝑎𝑛𝑑𝑜𝑚</m:t>
                              </m:r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𝐴𝑁𝑂𝑉𝐴</m:t>
                              </m:r>
                            </m:e>
                          </m:d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𝑆𝐸𝑆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𝑅𝑎𝑛𝑑𝑜𝑚</m:t>
                              </m:r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>
                                  <a:latin typeface="Cambria Math" panose="02040503050406030204" pitchFamily="18" charset="0"/>
                                </a:rPr>
                                <m:t>𝐴𝑁𝑂𝑉𝐴</m:t>
                              </m:r>
                            </m:e>
                          </m:d>
                        </m:den>
                      </m:f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148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70019</m:t>
                          </m:r>
                        </m:num>
                        <m:den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39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148</m:t>
                          </m:r>
                        </m:den>
                      </m:f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063</m:t>
                      </m:r>
                    </m:oMath>
                  </m:oMathPara>
                </a14:m>
                <a:endParaRPr lang="ar-AE" altLang="ko-KR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076012"/>
                <a:ext cx="10492294" cy="5024965"/>
              </a:xfrm>
              <a:prstGeom prst="rect">
                <a:avLst/>
              </a:prstGeom>
              <a:blipFill>
                <a:blip r:embed="rId2"/>
                <a:stretch>
                  <a:fillRect l="-581" t="-1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426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DD815BE-0371-19D1-D50B-1F0153D4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096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4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622A9C-CA5E-7134-74DD-F4BE1084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38175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7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789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000" dirty="0">
                    <a:latin typeface="나눔바른고딕"/>
                  </a:rPr>
                  <a:t>Intercepts-as-</a:t>
                </a:r>
                <a:r>
                  <a:rPr lang="en-US" altLang="ko-KR" sz="2000" dirty="0" err="1">
                    <a:latin typeface="나눔바른고딕"/>
                  </a:rPr>
                  <a:t>Outcomes</a:t>
                </a:r>
                <a:r>
                  <a:rPr lang="ko-KR" altLang="en-US" sz="2000" dirty="0" err="1">
                    <a:latin typeface="나눔바른고딕"/>
                  </a:rPr>
                  <a:t>의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경우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Random-effects ANCOVA with Level-2 predictor </a:t>
                </a:r>
                <a:r>
                  <a:rPr lang="ko-KR" altLang="en-US" sz="2000" dirty="0" err="1">
                    <a:latin typeface="나눔바른고딕"/>
                  </a:rPr>
                  <a:t>혹은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Contextual Effect </a:t>
                </a:r>
                <a:r>
                  <a:rPr lang="en-US" altLang="ko-KR" sz="2000" dirty="0" err="1">
                    <a:latin typeface="나눔바른고딕"/>
                  </a:rPr>
                  <a:t>Model</a:t>
                </a:r>
                <a:r>
                  <a:rPr lang="ko-KR" altLang="en-US" sz="2000" dirty="0">
                    <a:latin typeface="나눔바른고딕"/>
                  </a:rPr>
                  <a:t>로 볼 수 있음</a:t>
                </a:r>
                <a:endParaRPr lang="en-US" altLang="ko-KR" sz="2000" dirty="0">
                  <a:latin typeface="나눔바른고딕"/>
                </a:endParaRPr>
              </a:p>
              <a:p>
                <a:pPr lvl="0"/>
                <a:endParaRPr lang="ko-KR" altLang="en-US" sz="2000" dirty="0">
                  <a:latin typeface="나눔바른고딕"/>
                </a:endParaRPr>
              </a:p>
              <a:p>
                <a:pPr marL="342900" lvl="0" indent="-342900">
                  <a:buAutoNum type="arabicPeriod"/>
                </a:pPr>
                <a:r>
                  <a:rPr lang="en-US" altLang="ko-KR" sz="2000" dirty="0">
                    <a:latin typeface="나눔바른고딕"/>
                  </a:rPr>
                  <a:t>Random-effects ANCOVA with Level-2 predictor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latin typeface="나눔바른고딕"/>
                  </a:rPr>
                  <a:t>기본적으로는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Model 3</a:t>
                </a:r>
                <a:r>
                  <a:rPr lang="ko-KR" altLang="en-US" sz="2000" dirty="0">
                    <a:latin typeface="나눔바른고딕"/>
                  </a:rPr>
                  <a:t>와 </a:t>
                </a:r>
                <a:r>
                  <a:rPr lang="ko-KR" altLang="en-US" sz="2000" dirty="0" err="1">
                    <a:latin typeface="나눔바른고딕"/>
                  </a:rPr>
                  <a:t>동일하며</a:t>
                </a:r>
                <a:r>
                  <a:rPr lang="en-US" altLang="ko-KR" sz="2000" dirty="0">
                    <a:latin typeface="나눔바른고딕"/>
                  </a:rPr>
                  <a:t>, Level-2 </a:t>
                </a:r>
                <a:r>
                  <a:rPr lang="en-US" altLang="ko-KR" sz="2000" dirty="0" err="1">
                    <a:latin typeface="나눔바른고딕"/>
                  </a:rPr>
                  <a:t>predictor</a:t>
                </a:r>
                <a:r>
                  <a:rPr lang="ko-KR" altLang="en-US" sz="2000" dirty="0" err="1">
                    <a:latin typeface="나눔바른고딕"/>
                  </a:rPr>
                  <a:t>가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추가적으로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투입되어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추정이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이루어짐</a:t>
                </a:r>
                <a:endParaRPr lang="ko-KR" altLang="en-US" sz="2000" dirty="0">
                  <a:latin typeface="나눔바른고딕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/>
                  </a:rPr>
                  <a:t>level-1 covariate </a:t>
                </a:r>
                <a:r>
                  <a:rPr lang="ko-KR" altLang="en-US" sz="2000" dirty="0">
                    <a:latin typeface="나눔바른고딕"/>
                  </a:rPr>
                  <a:t>는 </a:t>
                </a:r>
                <a:r>
                  <a:rPr lang="en-US" altLang="ko-KR" sz="2000" dirty="0">
                    <a:latin typeface="나눔바른고딕"/>
                  </a:rPr>
                  <a:t>fixed effects (i.e., assuming that the effects of these covariates are the same for all schools) </a:t>
                </a:r>
                <a:r>
                  <a:rPr lang="ko-KR" altLang="en-US" sz="2000" dirty="0" err="1">
                    <a:latin typeface="나눔바른고딕"/>
                  </a:rPr>
                  <a:t>일수도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random effects (i.e., assuming that the effects of level 1 variables vary across schools) </a:t>
                </a:r>
                <a:r>
                  <a:rPr lang="ko-KR" altLang="en-US" sz="2000" dirty="0" err="1">
                    <a:latin typeface="나눔바른고딕"/>
                  </a:rPr>
                  <a:t>일수도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있음</a:t>
                </a:r>
                <a:endParaRPr lang="ko-KR" altLang="en-US" sz="2000" dirty="0">
                  <a:latin typeface="나눔바른고딕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/>
                  </a:rPr>
                  <a:t>i.e. </a:t>
                </a:r>
                <a:r>
                  <a:rPr lang="en-US" altLang="ko-KR" sz="2000" b="1" dirty="0">
                    <a:latin typeface="나눔바른고딕"/>
                  </a:rPr>
                  <a:t>with</a:t>
                </a:r>
                <a:r>
                  <a:rPr lang="en-US" altLang="ko-KR" sz="2000" dirty="0">
                    <a:latin typeface="나눔바른고딕"/>
                  </a:rPr>
                  <a:t> a random intercept, and </a:t>
                </a:r>
                <a:r>
                  <a:rPr lang="en-US" altLang="ko-KR" sz="2000" b="1" dirty="0">
                    <a:latin typeface="나눔바른고딕"/>
                  </a:rPr>
                  <a:t>with or without</a:t>
                </a:r>
                <a:r>
                  <a:rPr lang="en-US" altLang="ko-KR" sz="2000" dirty="0">
                    <a:latin typeface="나눔바른고딕"/>
                  </a:rPr>
                  <a:t> a random slope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𝑌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𝑋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p>
                          <m:sSupPr>
                            <m:ctrlPr>
                              <a:rPr lang="ar-AE" altLang="ko-KR" sz="2000"/>
                            </m:ctrlPr>
                          </m:sSupPr>
                          <m:e>
                            <m:r>
                              <a:rPr lang="ko-KR" altLang="ar-AE" sz="2000"/>
                              <m:t>𝜎</m:t>
                            </m:r>
                          </m:e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𝑖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𝑍</m:t>
                        </m:r>
                      </m:e>
                      <m:sub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, 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/>
                  </a:rPr>
                  <a:t>Fixed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나눔바른고딕"/>
                          </a:rPr>
                          <m:t>𝛄</m:t>
                        </m:r>
                      </m:e>
                      <m:sub>
                        <m:r>
                          <a:rPr lang="ar-AE" altLang="ko-KR" sz="2000" b="1" i="1">
                            <a:latin typeface="나눔바른고딕"/>
                          </a:rPr>
                          <m:t>𝟎𝟎</m:t>
                        </m:r>
                      </m:sub>
                    </m:sSub>
                  </m:oMath>
                </a14:m>
                <a:r>
                  <a:rPr lang="ar-AE" altLang="ko-KR" sz="2000" b="1" dirty="0">
                    <a:latin typeface="나눔바른고딕"/>
                  </a:rPr>
                  <a:t> = </a:t>
                </a:r>
                <a:r>
                  <a:rPr lang="en-US" altLang="ko-KR" sz="2000" dirty="0">
                    <a:latin typeface="나눔바른고딕"/>
                  </a:rPr>
                  <a:t>average outcome for sample of groups,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나눔바른고딕"/>
                          </a:rPr>
                          <m:t>𝛄</m:t>
                        </m:r>
                      </m:e>
                      <m:sub>
                        <m:r>
                          <a:rPr lang="ar-AE" altLang="ko-KR" sz="2000" b="1" i="1">
                            <a:latin typeface="나눔바른고딕"/>
                          </a:rPr>
                          <m:t>𝟎𝟏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altLang="ko-KR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average group effect (intercept) on outcome,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나눔바른고딕"/>
                          </a:rPr>
                          <m:t>𝛄</m:t>
                        </m:r>
                      </m:e>
                      <m:sub>
                        <m:r>
                          <a:rPr lang="ar-AE" altLang="ko-KR" sz="2000" b="1" i="1">
                            <a:latin typeface="나눔바른고딕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ar-AE" altLang="ko-KR" sz="2000" dirty="0">
                    <a:latin typeface="나눔바른고딕"/>
                  </a:rPr>
                  <a:t> = </a:t>
                </a:r>
                <a:r>
                  <a:rPr lang="en-US" altLang="ko-KR" sz="2000" dirty="0">
                    <a:latin typeface="나눔바른고딕"/>
                  </a:rPr>
                  <a:t>average individual effect (slope) on outcome  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/>
                  </a:rPr>
                  <a:t>Random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나눔바른고딕"/>
                          </a:rPr>
                          <m:t>𝛜</m:t>
                        </m:r>
                      </m:e>
                      <m:sub>
                        <m:r>
                          <a:rPr lang="ko-KR" altLang="ar-AE" sz="2000" b="1" i="1">
                            <a:latin typeface="나눔바른고딕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ar-AE" altLang="ko-KR" sz="2000" b="1" dirty="0">
                    <a:latin typeface="나눔바른고딕"/>
                  </a:rPr>
                  <a:t> =</a:t>
                </a:r>
                <a:r>
                  <a:rPr lang="ar-AE" altLang="ko-KR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b="1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 b="1" i="1">
                            <a:latin typeface="나눔바른고딕"/>
                          </a:rPr>
                          <m:t>𝐮</m:t>
                        </m:r>
                      </m:e>
                      <m:sub>
                        <m:r>
                          <a:rPr lang="ar-AE" altLang="ko-KR" sz="2000" b="1" i="1">
                            <a:latin typeface="나눔바른고딕"/>
                          </a:rPr>
                          <m:t>𝟎</m:t>
                        </m:r>
                        <m:r>
                          <a:rPr lang="ko-KR" altLang="ar-AE" sz="2000" b="1" i="1">
                            <a:latin typeface="나눔바른고딕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ar-AE" altLang="ko-KR" sz="2000" b="1" dirty="0">
                    <a:latin typeface="나눔바른고딕"/>
                  </a:rPr>
                  <a:t> </a:t>
                </a:r>
                <a:r>
                  <a:rPr lang="ar-AE" altLang="ko-KR" sz="2000" dirty="0">
                    <a:latin typeface="나눔바른고딕"/>
                  </a:rPr>
                  <a:t>= </a:t>
                </a:r>
                <a:r>
                  <a:rPr lang="en-US" altLang="ko-KR" sz="2000" dirty="0">
                    <a:latin typeface="나눔바른고딕"/>
                  </a:rPr>
                  <a:t>unique effect of group j on average outcome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789260"/>
              </a:xfrm>
              <a:prstGeom prst="rect">
                <a:avLst/>
              </a:prstGeom>
              <a:blipFill>
                <a:blip r:embed="rId2"/>
                <a:stretch>
                  <a:fillRect l="-813" t="-636" r="-1278" b="-1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398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 (Cont’d)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277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AutoNum type="arabicPeriod"/>
                </a:pPr>
                <a:r>
                  <a:rPr lang="en-US" altLang="ko-KR" sz="2000" b="1" dirty="0"/>
                  <a:t>Random coefficient not included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𝑌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ko-KR" altLang="ar-AE" sz="2000"/>
                      <m:t>𝑆𝐸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𝑆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p>
                          <m:sSupPr>
                            <m:ctrlPr>
                              <a:rPr lang="ar-AE" altLang="ko-KR" sz="2000"/>
                            </m:ctrlPr>
                          </m:sSupPr>
                          <m:e>
                            <m:r>
                              <a:rPr lang="ko-KR" altLang="ar-AE" sz="2000"/>
                              <m:t>𝜎</m:t>
                            </m:r>
                          </m:e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𝑖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r>
                      <a:rPr lang="ko-KR" altLang="ar-AE" sz="2000"/>
                      <m:t>𝑆𝐸𝐶𝑇𝑂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𝑅</m:t>
                        </m:r>
                      </m:e>
                      <m:sub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slope: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</m:oMath>
                </a14:m>
                <a:r>
                  <a:rPr lang="ar-AE" altLang="ko-KR" sz="2000" dirty="0"/>
                  <a:t>  </a:t>
                </a:r>
              </a:p>
              <a:p>
                <a:pPr marL="342900" lvl="0" indent="-342900">
                  <a:buAutoNum type="arabicPeriod"/>
                </a:pPr>
                <a:r>
                  <a:rPr lang="en-US" altLang="ko-KR" sz="2000" b="1" dirty="0"/>
                  <a:t>Random coefficient included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𝑌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ko-KR" altLang="ar-AE" sz="2000"/>
                      <m:t>𝑆𝐸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𝑆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p>
                          <m:sSupPr>
                            <m:ctrlPr>
                              <a:rPr lang="ar-AE" altLang="ko-KR" sz="2000"/>
                            </m:ctrlPr>
                          </m:sSupPr>
                          <m:e>
                            <m:r>
                              <a:rPr lang="ko-KR" altLang="ar-AE" sz="2000"/>
                              <m:t>𝜎</m:t>
                            </m:r>
                          </m:e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𝑖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r>
                      <a:rPr lang="ko-KR" altLang="ar-AE" sz="2000"/>
                      <m:t>𝑆𝐸𝐶𝑇𝑂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𝑅</m:t>
                        </m:r>
                      </m:e>
                      <m:sub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slope: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11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2773067"/>
              </a:xfrm>
              <a:prstGeom prst="rect">
                <a:avLst/>
              </a:prstGeom>
              <a:blipFill>
                <a:blip r:embed="rId2"/>
                <a:stretch>
                  <a:fillRect l="-755" t="-2637" b="-26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546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 (Cont’d)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9251D-9695-9F5E-6ABE-AAF17E6F5ACE}"/>
              </a:ext>
            </a:extLst>
          </p:cNvPr>
          <p:cNvSpPr/>
          <p:nvPr/>
        </p:nvSpPr>
        <p:spPr>
          <a:xfrm>
            <a:off x="1067647" y="1172373"/>
            <a:ext cx="1049229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Random coefficient not included</a:t>
            </a:r>
          </a:p>
          <a:p>
            <a:pPr lvl="0" indent="0">
              <a:buNone/>
            </a:pP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without random coefficient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model5 &lt;-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lmer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mathach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~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sector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(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|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id),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data=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icc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(model5)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the individual random effects (level 2 residuals of the intercept, i.e. the </a:t>
            </a:r>
            <a:r>
              <a:rPr lang="el-GR" altLang="ko-KR" sz="1200" dirty="0">
                <a:solidFill>
                  <a:srgbClr val="5E5E5E"/>
                </a:solidFill>
                <a:latin typeface="Courier"/>
              </a:rPr>
              <a:t>υ0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i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ranef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(model5)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(model5)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## Use </a:t>
            </a:r>
            <a:r>
              <a:rPr lang="en-US" altLang="ko-KR" sz="1200" i="1" dirty="0" err="1">
                <a:solidFill>
                  <a:srgbClr val="5E5E5E"/>
                </a:solidFill>
                <a:latin typeface="Courier"/>
              </a:rPr>
              <a:t>BruceR</a:t>
            </a: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 package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(model5,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test.rand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endParaRPr lang="en-US" altLang="ko-KR" sz="1200" dirty="0">
              <a:solidFill>
                <a:srgbClr val="003B4F"/>
              </a:solidFill>
              <a:latin typeface="Courier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Random coefficient included</a:t>
            </a:r>
          </a:p>
          <a:p>
            <a:pPr lvl="0" indent="0">
              <a:buNone/>
            </a:pP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with random coefficient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model6 &lt;-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lmer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mathach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~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sector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|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id),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data=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icc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(model6)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the individual random effects (level 2 residuals of the intercept, i.e. the </a:t>
            </a:r>
            <a:r>
              <a:rPr lang="el-GR" altLang="ko-KR" sz="1200" dirty="0">
                <a:solidFill>
                  <a:srgbClr val="5E5E5E"/>
                </a:solidFill>
                <a:latin typeface="Courier"/>
              </a:rPr>
              <a:t>υ0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i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ranef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(model6)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(model6)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## Use </a:t>
            </a:r>
            <a:r>
              <a:rPr lang="en-US" altLang="ko-KR" sz="1200" i="1" dirty="0" err="1">
                <a:solidFill>
                  <a:srgbClr val="5E5E5E"/>
                </a:solidFill>
                <a:latin typeface="Courier"/>
              </a:rPr>
              <a:t>BruceR</a:t>
            </a: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 package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(model6,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test.rand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478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Model: Context effect model</a:t>
            </a:r>
          </a:p>
          <a:p>
            <a:pPr>
              <a:spcBef>
                <a:spcPts val="3000"/>
              </a:spcBef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나눔바른고딕"/>
                  </a:rPr>
                  <a:t>Context effect: </a:t>
                </a:r>
                <a:r>
                  <a:rPr lang="en-US" altLang="ko-KR" sz="2000" dirty="0">
                    <a:latin typeface="나눔바른고딕"/>
                  </a:rPr>
                  <a:t>a group-level effect above and beyond the individual level effect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ar-AE" altLang="ko-KR" sz="2000" dirty="0">
                    <a:latin typeface="나눔바른고딕"/>
                  </a:rPr>
                  <a:t>: </a:t>
                </a:r>
                <a:r>
                  <a:rPr lang="en-US" altLang="ko-KR" sz="2000" dirty="0">
                    <a:latin typeface="나눔바른고딕"/>
                  </a:rPr>
                  <a:t>Difference in Y between two student </a:t>
                </a:r>
                <a:r>
                  <a:rPr lang="en-US" altLang="ko-KR" sz="2000" i="1" dirty="0">
                    <a:latin typeface="나눔바른고딕"/>
                  </a:rPr>
                  <a:t>within</a:t>
                </a:r>
                <a:r>
                  <a:rPr lang="en-US" altLang="ko-KR" sz="2000" dirty="0">
                    <a:latin typeface="나눔바른고딕"/>
                  </a:rPr>
                  <a:t> same school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ar-AE" altLang="ko-KR" sz="2000" dirty="0">
                    <a:latin typeface="나눔바른고딕"/>
                  </a:rPr>
                  <a:t>: </a:t>
                </a:r>
                <a:r>
                  <a:rPr lang="en-US" altLang="ko-KR" sz="2000" dirty="0">
                    <a:latin typeface="나눔바른고딕"/>
                  </a:rPr>
                  <a:t>Difference in mean of Y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‾"/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accPr>
                      <m:e>
                        <m:r>
                          <a:rPr lang="ko-KR" altLang="ar-AE" sz="2000">
                            <a:latin typeface="나눔바른고딕"/>
                          </a:rPr>
                          <m:t>𝑌</m:t>
                        </m:r>
                      </m:e>
                    </m:acc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i="1" dirty="0">
                    <a:latin typeface="나눔바른고딕"/>
                  </a:rPr>
                  <a:t> between</a:t>
                </a:r>
                <a:r>
                  <a:rPr lang="en-US" altLang="ko-KR" sz="2000" dirty="0">
                    <a:latin typeface="나눔바른고딕"/>
                  </a:rPr>
                  <a:t> two schools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𝑐</m:t>
                        </m:r>
                      </m:sub>
                    </m:sSub>
                    <m:r>
                      <a:rPr lang="ar-AE" altLang="ko-KR" sz="2000">
                        <a:latin typeface="나눔바른고딕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𝑏</m:t>
                        </m:r>
                      </m:sub>
                    </m:sSub>
                    <m:r>
                      <a:rPr lang="ar-AE" altLang="ko-KR" sz="2000">
                        <a:latin typeface="나눔바른고딕"/>
                      </a:rPr>
                      <m:t>−</m:t>
                    </m:r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ar-AE" altLang="ko-KR" sz="2000" dirty="0">
                    <a:latin typeface="나눔바른고딕"/>
                  </a:rPr>
                  <a:t> : </a:t>
                </a:r>
                <a:r>
                  <a:rPr lang="en-US" altLang="ko-KR" sz="2000" dirty="0">
                    <a:latin typeface="나눔바른고딕"/>
                  </a:rPr>
                  <a:t>Difference in between two students who have the same individual SES, but who attend schools that differ by one unit of mean SES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1631216"/>
              </a:xfrm>
              <a:prstGeom prst="rect">
                <a:avLst/>
              </a:prstGeom>
              <a:blipFill>
                <a:blip r:embed="rId2"/>
                <a:stretch>
                  <a:fillRect l="-523" t="-1866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FFB33B2-0BBD-80D6-B69F-72D9A04F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757" y="2986479"/>
            <a:ext cx="3262485" cy="30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1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Model: Context effect model</a:t>
            </a:r>
          </a:p>
          <a:p>
            <a:pPr>
              <a:spcBef>
                <a:spcPts val="3000"/>
              </a:spcBef>
            </a:pPr>
            <a:endParaRPr lang="en-US" altLang="ko-KR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9251D-9695-9F5E-6ABE-AAF17E6F5ACE}"/>
              </a:ext>
            </a:extLst>
          </p:cNvPr>
          <p:cNvSpPr/>
          <p:nvPr/>
        </p:nvSpPr>
        <p:spPr>
          <a:xfrm>
            <a:off x="1067647" y="1172373"/>
            <a:ext cx="10492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바른고딕"/>
              </a:rPr>
              <a:t>개구리</a:t>
            </a:r>
            <a:r>
              <a:rPr lang="en-US" altLang="ko-KR" sz="2000" dirty="0">
                <a:latin typeface="나눔바른고딕"/>
              </a:rPr>
              <a:t>-</a:t>
            </a:r>
            <a:r>
              <a:rPr lang="ko-KR" altLang="en-US" sz="2000" dirty="0">
                <a:latin typeface="나눔바른고딕"/>
              </a:rPr>
              <a:t>연못 이론 </a:t>
            </a:r>
            <a:r>
              <a:rPr lang="en-US" altLang="ko-KR" sz="2000" dirty="0">
                <a:latin typeface="나눔바른고딕"/>
              </a:rPr>
              <a:t>(Davis, 1966): Social Comparison theory</a:t>
            </a:r>
            <a:r>
              <a:rPr lang="ko-KR" altLang="en-US" sz="2000" dirty="0">
                <a:latin typeface="나눔바른고딕"/>
              </a:rPr>
              <a:t>에 기반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조직연구에서 개인수준의 변수를 조직 또는 집단의 수준에서 </a:t>
            </a:r>
            <a:r>
              <a:rPr lang="en-US" altLang="ko-KR" sz="2000" dirty="0"/>
              <a:t>aggregate </a:t>
            </a:r>
            <a:r>
              <a:rPr lang="ko-KR" altLang="en-US" sz="2000" dirty="0"/>
              <a:t>했을 때 가중되는 효과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지금까지는 학생들의 </a:t>
            </a:r>
            <a:r>
              <a:rPr lang="en-US" altLang="ko-KR" sz="2000" dirty="0"/>
              <a:t>SES</a:t>
            </a:r>
            <a:r>
              <a:rPr lang="ko-KR" altLang="en-US" sz="2000" dirty="0"/>
              <a:t>의 수학성취도에 대한 영향을 </a:t>
            </a:r>
            <a:r>
              <a:rPr lang="en-US" altLang="ko-KR" sz="2000" dirty="0"/>
              <a:t>Level-1 equation</a:t>
            </a:r>
            <a:r>
              <a:rPr lang="ko-KR" altLang="en-US" sz="2000" dirty="0"/>
              <a:t>에서 학교의 영향과 상관없이 고려하였으나</a:t>
            </a:r>
            <a:r>
              <a:rPr lang="en-US" altLang="ko-KR" sz="2000" dirty="0"/>
              <a:t>, </a:t>
            </a:r>
            <a:r>
              <a:rPr lang="ko-KR" altLang="en-US" sz="2000" dirty="0"/>
              <a:t>실제는 어떤 학교에서 학습은 영향 </a:t>
            </a:r>
            <a:br>
              <a:rPr lang="en-US" altLang="ko-KR" sz="2000" dirty="0"/>
            </a:br>
            <a:r>
              <a:rPr lang="en-US" altLang="ko-KR" sz="2000" dirty="0"/>
              <a:t>(e.g. Peer Effects, Proxy for other variable not in model)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BE903-0670-2602-5931-038AAA2D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598104"/>
            <a:ext cx="6781800" cy="20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5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Model: Context effect model</a:t>
            </a:r>
          </a:p>
          <a:p>
            <a:pPr>
              <a:spcBef>
                <a:spcPts val="3000"/>
              </a:spcBef>
            </a:pP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E8A2C-3022-EB13-57F7-5C608EBD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438274"/>
            <a:ext cx="9058275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457734"/>
            <a:ext cx="9621783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위계구조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(hierarchical structure)</a:t>
            </a:r>
          </a:p>
          <a:p>
            <a:pPr marL="742932" lvl="1" indent="-285744" fontAlgn="base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단위가 그보다 상위 수준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(level)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속해 있는 구조</a:t>
            </a:r>
          </a:p>
          <a:p>
            <a:pPr marL="742932" lvl="1" indent="-285744" fontAlgn="base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위계는 연구자의 목적에 따라 여러 단계로 계층화 할 수도 있고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수준으로 구 분하여 구축할 수 있음</a:t>
            </a:r>
          </a:p>
          <a:p>
            <a:pPr fontAlgn="base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968228-8D92-AB0C-E703-436BEEB81D3E}"/>
              </a:ext>
            </a:extLst>
          </p:cNvPr>
          <p:cNvSpPr txBox="1"/>
          <p:nvPr/>
        </p:nvSpPr>
        <p:spPr>
          <a:xfrm>
            <a:off x="1048624" y="946887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다층자료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1" descr="hs.png">
            <a:extLst>
              <a:ext uri="{FF2B5EF4-FFF2-40B4-BE49-F238E27FC236}">
                <a16:creationId xmlns:a16="http://schemas.microsoft.com/office/drawing/2014/main" id="{F392E728-16ED-F84B-9B96-D60B2C236EC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60332" y="3593924"/>
            <a:ext cx="6471333" cy="21732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0708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Model: Context effect model</a:t>
            </a:r>
          </a:p>
          <a:p>
            <a:pPr>
              <a:spcBef>
                <a:spcPts val="3000"/>
              </a:spcBef>
            </a:pPr>
            <a:endParaRPr lang="en-US" altLang="ko-K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/>
              <p:nvPr/>
            </p:nvSpPr>
            <p:spPr>
              <a:xfrm>
                <a:off x="1067647" y="1172373"/>
                <a:ext cx="10492294" cy="4848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바른고딕"/>
                  </a:rPr>
                  <a:t>일반적으로 </a:t>
                </a:r>
                <a:r>
                  <a:rPr lang="en-US" altLang="ko-KR" sz="2000" dirty="0">
                    <a:latin typeface="나눔바른고딕"/>
                  </a:rPr>
                  <a:t>Group-mean </a:t>
                </a:r>
                <a:r>
                  <a:rPr lang="en-US" altLang="ko-KR" sz="2000" dirty="0" err="1">
                    <a:latin typeface="나눔바른고딕"/>
                  </a:rPr>
                  <a:t>Centering</a:t>
                </a:r>
                <a:r>
                  <a:rPr lang="ko-KR" altLang="en-US" sz="2000" dirty="0" err="1">
                    <a:latin typeface="나눔바른고딕"/>
                  </a:rPr>
                  <a:t>을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적용함</a:t>
                </a:r>
                <a:endParaRPr lang="ko-KR" altLang="en-US" sz="2000" dirty="0">
                  <a:latin typeface="나눔바른고딕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𝑌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𝑋</m:t>
                            </m:r>
                          </m:e>
                          <m:sub>
                            <m:r>
                              <a:rPr lang="ko-KR" altLang="ar-AE" sz="2000"/>
                              <m:t>𝑖𝑗</m:t>
                            </m:r>
                          </m:sub>
                        </m:sSub>
                        <m:r>
                          <a:rPr lang="ar-AE" altLang="ko-KR" sz="2000"/>
                          <m:t>−</m:t>
                        </m:r>
                        <m:acc>
                          <m:accPr>
                            <m:chr m:val="‾"/>
                            <m:ctrlPr>
                              <a:rPr lang="ar-AE" altLang="ko-KR" sz="2000"/>
                            </m:ctrlPr>
                          </m:accPr>
                          <m:e>
                            <m:sSub>
                              <m:sSubPr>
                                <m:ctrlPr>
                                  <a:rPr lang="ar-AE" altLang="ko-KR" sz="2000"/>
                                </m:ctrlPr>
                              </m:sSubPr>
                              <m:e>
                                <m:r>
                                  <a:rPr lang="ko-KR" altLang="ar-AE" sz="2000"/>
                                  <m:t>𝑋</m:t>
                                </m:r>
                              </m:e>
                              <m:sub>
                                <m:r>
                                  <a:rPr lang="ko-KR" altLang="ar-AE" sz="2000"/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p>
                          <m:sSupPr>
                            <m:ctrlPr>
                              <a:rPr lang="ar-AE" altLang="ko-KR" sz="2000"/>
                            </m:ctrlPr>
                          </m:sSupPr>
                          <m:e>
                            <m:r>
                              <a:rPr lang="ko-KR" altLang="ar-AE" sz="2000"/>
                              <m:t>𝜎</m:t>
                            </m:r>
                          </m:e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𝑖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acc>
                      <m:accPr>
                        <m:chr m:val="‾"/>
                        <m:ctrlPr>
                          <a:rPr lang="ar-AE" altLang="ko-KR" sz="2000"/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𝑋</m:t>
                            </m:r>
                          </m:e>
                          <m:sub>
                            <m:r>
                              <a:rPr lang="ko-KR" altLang="ar-AE" sz="2000"/>
                              <m:t>𝑗</m:t>
                            </m:r>
                          </m:sub>
                        </m:sSub>
                      </m:e>
                    </m:acc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00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slope: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11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/>
                  </a:rPr>
                  <a:t>Group-mean </a:t>
                </a:r>
                <a:r>
                  <a:rPr lang="en-US" altLang="ko-KR" sz="2000" dirty="0" err="1">
                    <a:latin typeface="나눔바른고딕"/>
                  </a:rPr>
                  <a:t>Centering</a:t>
                </a:r>
                <a:r>
                  <a:rPr lang="ko-KR" altLang="en-US" sz="2000" dirty="0" err="1">
                    <a:latin typeface="나눔바른고딕"/>
                  </a:rPr>
                  <a:t>을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선택하면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𝑋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바른고딕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나눔바른고딕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나눔바른고딕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나눔바른고딕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바른고딕"/>
                  </a:rPr>
                  <a:t>의 </a:t>
                </a:r>
                <a:r>
                  <a:rPr lang="ko-KR" altLang="en-US" sz="2000" dirty="0" err="1">
                    <a:latin typeface="나눔바른고딕"/>
                  </a:rPr>
                  <a:t>관계는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집단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내와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집단</a:t>
                </a:r>
                <a:r>
                  <a:rPr lang="ko-KR" altLang="en-US" sz="2000" dirty="0">
                    <a:latin typeface="나눔바른고딕"/>
                  </a:rPr>
                  <a:t> 간 </a:t>
                </a:r>
                <a:r>
                  <a:rPr lang="ko-KR" altLang="en-US" sz="2000" dirty="0" err="1">
                    <a:latin typeface="나눔바른고딕"/>
                  </a:rPr>
                  <a:t>영향으로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구분되어지는데</a:t>
                </a:r>
                <a:r>
                  <a:rPr lang="en-US" altLang="ko-KR" sz="2000" dirty="0">
                    <a:latin typeface="나눔바른고딕"/>
                  </a:rPr>
                  <a:t>, </a:t>
                </a:r>
                <a:r>
                  <a:rPr lang="ko-KR" altLang="en-US" sz="2000" dirty="0" err="1">
                    <a:latin typeface="나눔바른고딕"/>
                  </a:rPr>
                  <a:t>이를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분리하기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ko-KR" altLang="en-US" sz="2000" dirty="0" err="1">
                    <a:latin typeface="나눔바른고딕"/>
                  </a:rPr>
                  <a:t>위한</a:t>
                </a:r>
                <a:r>
                  <a:rPr lang="ko-KR" altLang="en-US" sz="2000" dirty="0">
                    <a:latin typeface="나눔바른고딕"/>
                  </a:rPr>
                  <a:t> </a:t>
                </a:r>
                <a:r>
                  <a:rPr lang="en-US" altLang="ko-KR" sz="2000" dirty="0">
                    <a:latin typeface="나눔바른고딕"/>
                  </a:rPr>
                  <a:t>contextual </a:t>
                </a:r>
                <a:r>
                  <a:rPr lang="en-US" altLang="ko-KR" sz="2000" dirty="0" err="1">
                    <a:latin typeface="나눔바른고딕"/>
                  </a:rPr>
                  <a:t>effect</a:t>
                </a:r>
                <a:r>
                  <a:rPr lang="ko-KR" altLang="en-US" sz="2000" dirty="0">
                    <a:latin typeface="나눔바른고딕"/>
                  </a:rPr>
                  <a:t>를 추가하여 완전한 집단 내 영향</a:t>
                </a:r>
                <a:endParaRPr lang="en-US" altLang="ko-KR" sz="2000" dirty="0">
                  <a:latin typeface="나눔바른고딕"/>
                </a:endParaRPr>
              </a:p>
              <a:p>
                <a:pPr lvl="0"/>
                <a:endParaRPr lang="en-US" altLang="ko-KR" sz="1200" i="1" dirty="0">
                  <a:solidFill>
                    <a:srgbClr val="5E5E5E"/>
                  </a:solidFill>
                  <a:latin typeface="Courier"/>
                </a:endParaRPr>
              </a:p>
              <a:p>
                <a:pPr lvl="0"/>
                <a:r>
                  <a:rPr lang="en-US" altLang="ko-KR" sz="1200" i="1" dirty="0">
                    <a:solidFill>
                      <a:srgbClr val="5E5E5E"/>
                    </a:solidFill>
                    <a:latin typeface="Courier"/>
                  </a:rPr>
                  <a:t>## Contextual Effect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model7 &lt;- </a:t>
                </a: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lmer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mathach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ses_groupmc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meanses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(</a:t>
                </a:r>
                <a:r>
                  <a:rPr lang="en-US" altLang="ko-KR" sz="1200" dirty="0"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|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id),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 err="1">
                    <a:solidFill>
                      <a:srgbClr val="003B4F"/>
                    </a:solidFill>
                    <a:latin typeface="Courier"/>
                  </a:rPr>
                  <a:t>data_merged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REML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icc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(model7)</a:t>
                </a: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(model7)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# the individual random effects (level 2 residuals of the intercept, i.e. the </a:t>
                </a:r>
                <a:r>
                  <a:rPr lang="el-GR" altLang="ko-KR" sz="1200" dirty="0">
                    <a:solidFill>
                      <a:srgbClr val="5E5E5E"/>
                    </a:solidFill>
                    <a:latin typeface="Courier"/>
                  </a:rPr>
                  <a:t>υ0</a:t>
                </a:r>
                <a:r>
                  <a:rPr lang="en-US" altLang="ko-KR" sz="1200" dirty="0" err="1">
                    <a:solidFill>
                      <a:srgbClr val="5E5E5E"/>
                    </a:solidFill>
                    <a:latin typeface="Courier"/>
                  </a:rPr>
                  <a:t>i</a:t>
                </a: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ranef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(model7)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ranova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(model7)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i="1" dirty="0">
                    <a:solidFill>
                      <a:srgbClr val="5E5E5E"/>
                    </a:solidFill>
                    <a:latin typeface="Courier"/>
                  </a:rPr>
                  <a:t>## Use </a:t>
                </a:r>
                <a:r>
                  <a:rPr lang="en-US" altLang="ko-KR" sz="1200" i="1" dirty="0" err="1">
                    <a:solidFill>
                      <a:srgbClr val="5E5E5E"/>
                    </a:solidFill>
                    <a:latin typeface="Courier"/>
                  </a:rPr>
                  <a:t>BruceR</a:t>
                </a:r>
                <a:r>
                  <a:rPr lang="en-US" altLang="ko-KR" sz="1200" i="1" dirty="0">
                    <a:solidFill>
                      <a:srgbClr val="5E5E5E"/>
                    </a:solidFill>
                    <a:latin typeface="Courier"/>
                  </a:rPr>
                  <a:t> package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HLM_summary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(model7,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test.rand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T, </a:t>
                </a:r>
                <a:r>
                  <a:rPr lang="en-US" altLang="ko-KR" sz="1200" dirty="0">
                    <a:solidFill>
                      <a:srgbClr val="657422"/>
                    </a:solidFill>
                    <a:latin typeface="Courier"/>
                  </a:rPr>
                  <a:t>digits =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 lang="en-US" altLang="ko-KR" sz="1200" dirty="0">
                    <a:solidFill>
                      <a:srgbClr val="AD0000"/>
                    </a:solidFill>
                    <a:latin typeface="Courier"/>
                  </a:rPr>
                  <a:t>3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)</a:t>
                </a:r>
                <a:br>
                  <a:rPr lang="en-US" altLang="ko-KR" sz="1200" dirty="0"/>
                </a:br>
                <a:br>
                  <a:rPr lang="en-US" altLang="ko-KR" sz="1200" dirty="0"/>
                </a:br>
                <a:r>
                  <a:rPr lang="en-US" altLang="ko-KR" sz="1200" dirty="0">
                    <a:solidFill>
                      <a:srgbClr val="5E5E5E"/>
                    </a:solidFill>
                    <a:latin typeface="Courier"/>
                  </a:rPr>
                  <a:t># </a:t>
                </a:r>
                <a:r>
                  <a:rPr lang="en-US" altLang="ko-KR" sz="1200" dirty="0" err="1">
                    <a:solidFill>
                      <a:srgbClr val="5E5E5E"/>
                    </a:solidFill>
                    <a:latin typeface="Courier"/>
                  </a:rPr>
                  <a:t>LRtest</a:t>
                </a:r>
                <a:br>
                  <a:rPr lang="en-US" altLang="ko-KR" sz="1200" dirty="0"/>
                </a:br>
                <a:r>
                  <a:rPr lang="en-US" altLang="ko-KR" sz="1200" dirty="0" err="1">
                    <a:solidFill>
                      <a:srgbClr val="4758AB"/>
                    </a:solidFill>
                    <a:latin typeface="Courier"/>
                  </a:rPr>
                  <a:t>anova</a:t>
                </a:r>
                <a:r>
                  <a:rPr lang="en-US" altLang="ko-KR" sz="1200" dirty="0">
                    <a:solidFill>
                      <a:srgbClr val="003B4F"/>
                    </a:solidFill>
                    <a:latin typeface="Courier"/>
                  </a:rPr>
                  <a:t>(model3, model7)</a:t>
                </a:r>
                <a:endParaRPr lang="ko-KR" altLang="en-US" sz="1200" dirty="0">
                  <a:latin typeface="나눔바른고딕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89251D-9695-9F5E-6ABE-AAF17E6F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7" y="1172373"/>
                <a:ext cx="10492294" cy="4848763"/>
              </a:xfrm>
              <a:prstGeom prst="rect">
                <a:avLst/>
              </a:prstGeom>
              <a:blipFill>
                <a:blip r:embed="rId2"/>
                <a:stretch>
                  <a:fillRect l="-523" t="-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614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660C88-4A3D-CFC6-D125-3335326C9E4F}"/>
              </a:ext>
            </a:extLst>
          </p:cNvPr>
          <p:cNvSpPr txBox="1"/>
          <p:nvPr/>
        </p:nvSpPr>
        <p:spPr>
          <a:xfrm>
            <a:off x="1067647" y="564516"/>
            <a:ext cx="988345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ko-KR" sz="2400" b="1" dirty="0"/>
              <a:t>Model 5-1. Intercepts-as-Outcomes Model: Context effect model</a:t>
            </a:r>
          </a:p>
          <a:p>
            <a:pPr>
              <a:spcBef>
                <a:spcPts val="3000"/>
              </a:spcBef>
            </a:pPr>
            <a:endParaRPr lang="en-US" altLang="ko-KR" sz="2400" b="1" dirty="0"/>
          </a:p>
        </p:txBody>
      </p:sp>
      <p:pic>
        <p:nvPicPr>
          <p:cNvPr id="5" name="Picture 1" descr="./model7.png">
            <a:extLst>
              <a:ext uri="{FF2B5EF4-FFF2-40B4-BE49-F238E27FC236}">
                <a16:creationId xmlns:a16="http://schemas.microsoft.com/office/drawing/2014/main" id="{95C39D43-B123-A1AA-2117-2B60F3EC6B0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6487" y="1387475"/>
            <a:ext cx="7439025" cy="44597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7752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6419A4-3FEB-4614-9183-39AFE302E284}"/>
              </a:ext>
            </a:extLst>
          </p:cNvPr>
          <p:cNvGrpSpPr/>
          <p:nvPr/>
        </p:nvGrpSpPr>
        <p:grpSpPr>
          <a:xfrm>
            <a:off x="3337311" y="2531675"/>
            <a:ext cx="5517377" cy="2061414"/>
            <a:chOff x="3337306" y="2219117"/>
            <a:chExt cx="5517377" cy="2061413"/>
          </a:xfrm>
        </p:grpSpPr>
        <p:sp>
          <p:nvSpPr>
            <p:cNvPr id="4" name="TextBox 3"/>
            <p:cNvSpPr txBox="1"/>
            <p:nvPr/>
          </p:nvSpPr>
          <p:spPr>
            <a:xfrm>
              <a:off x="5231901" y="2219117"/>
              <a:ext cx="1728192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7306" y="3449533"/>
              <a:ext cx="55173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Module IV: </a:t>
              </a:r>
              <a:br>
                <a:rPr lang="en-US" altLang="ko-KR" sz="2400" dirty="0"/>
              </a:br>
              <a:r>
                <a:rPr lang="en-US" altLang="ko-KR" sz="2400" dirty="0"/>
                <a:t>Centering and Cross-level Interaction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5145488" y="3296335"/>
              <a:ext cx="1901019" cy="0"/>
            </a:xfrm>
            <a:prstGeom prst="line">
              <a:avLst/>
            </a:prstGeom>
            <a:ln w="3175">
              <a:solidFill>
                <a:srgbClr val="383E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7953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807097" y="1593674"/>
                <a:ext cx="10577806" cy="3527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ea typeface="나눔바른고딕" panose="020B0603020101020101"/>
                  </a:rPr>
                  <a:t>일반적인 </a:t>
                </a:r>
                <a:r>
                  <a:rPr lang="ko-KR" altLang="en-US" sz="2000" dirty="0" err="1">
                    <a:ea typeface="나눔바른고딕" panose="020B0603020101020101"/>
                  </a:rPr>
                  <a:t>회귀분석에서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중심화하는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경우는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대부분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상호작용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효과를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분석할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때이다</a:t>
                </a:r>
                <a:r>
                  <a:rPr lang="en-US" altLang="ko-KR" sz="2000" dirty="0">
                    <a:ea typeface="나눔바른고딕" panose="020B0603020101020101"/>
                  </a:rPr>
                  <a:t>. </a:t>
                </a:r>
                <a:r>
                  <a:rPr lang="ko-KR" altLang="en-US" sz="2000" dirty="0" err="1">
                    <a:ea typeface="나눔바른고딕" panose="020B0603020101020101"/>
                  </a:rPr>
                  <a:t>그리고</a:t>
                </a:r>
                <a:r>
                  <a:rPr lang="ko-KR" altLang="en-US" sz="2000" dirty="0">
                    <a:ea typeface="나눔바른고딕" panose="020B0603020101020101"/>
                  </a:rPr>
                  <a:t> 이 때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변수를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중심화하는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것은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절편</a:t>
                </a:r>
                <a:r>
                  <a:rPr lang="en-US" altLang="ko-KR" sz="2000" dirty="0">
                    <a:ea typeface="나눔바른고딕" panose="020B0603020101020101"/>
                  </a:rPr>
                  <a:t>(intercept)</a:t>
                </a:r>
                <a:r>
                  <a:rPr lang="ko-KR" altLang="en-US" sz="2000" dirty="0">
                    <a:ea typeface="나눔바른고딕" panose="020B0603020101020101"/>
                  </a:rPr>
                  <a:t>을 </a:t>
                </a:r>
                <a:r>
                  <a:rPr lang="ko-KR" altLang="en-US" sz="2000" dirty="0" err="1">
                    <a:ea typeface="나눔바른고딕" panose="020B0603020101020101"/>
                  </a:rPr>
                  <a:t>의미있는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값으로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해석하기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위해서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그리고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다중공선성</a:t>
                </a:r>
                <a:r>
                  <a:rPr lang="en-US" altLang="ko-KR" sz="2000" dirty="0">
                    <a:ea typeface="나눔바른고딕" panose="020B0603020101020101"/>
                  </a:rPr>
                  <a:t>(multicollinearity)</a:t>
                </a:r>
                <a:r>
                  <a:rPr lang="ko-KR" altLang="en-US" sz="2000" dirty="0">
                    <a:ea typeface="나눔바른고딕" panose="020B0603020101020101"/>
                  </a:rPr>
                  <a:t>의 문제를 해결하기 위해서 사용됨</a:t>
                </a:r>
                <a:endParaRPr lang="en-US" altLang="ko-KR" sz="2000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ko-KR" altLang="en-US" sz="2000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ea typeface="나눔바른고딕" panose="020B0603020101020101"/>
                  </a:rPr>
                  <a:t>Raudenbush</a:t>
                </a:r>
                <a:r>
                  <a:rPr lang="en-US" altLang="ko-KR" sz="2000" dirty="0">
                    <a:ea typeface="나눔바른고딕" panose="020B0603020101020101"/>
                  </a:rPr>
                  <a:t> and Bryk(2002):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중심화는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b="1" dirty="0">
                    <a:ea typeface="나눔바른고딕" panose="020B0603020101020101"/>
                  </a:rPr>
                  <a:t>1)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절편의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의미</a:t>
                </a:r>
                <a:r>
                  <a:rPr lang="en-US" altLang="ko-KR" sz="2000" b="1" dirty="0">
                    <a:ea typeface="나눔바른고딕" panose="020B0603020101020101"/>
                  </a:rPr>
                  <a:t>, 2)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독립변수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추정치의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의미</a:t>
                </a:r>
                <a:r>
                  <a:rPr lang="en-US" altLang="ko-KR" sz="2000" b="1" dirty="0">
                    <a:ea typeface="나눔바른고딕" panose="020B0603020101020101"/>
                  </a:rPr>
                  <a:t>, 3)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추정치의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수치적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안정성</a:t>
                </a:r>
                <a:r>
                  <a:rPr lang="en-US" altLang="ko-KR" sz="2000" b="1" dirty="0">
                    <a:ea typeface="나눔바른고딕" panose="020B0603020101020101"/>
                  </a:rPr>
                  <a:t>(numerical stability)</a:t>
                </a:r>
                <a:r>
                  <a:rPr lang="ko-KR" altLang="en-US" sz="2000" b="1" dirty="0">
                    <a:ea typeface="나눔바른고딕" panose="020B0603020101020101"/>
                  </a:rPr>
                  <a:t>에 영향</a:t>
                </a:r>
                <a:endParaRPr lang="en-US" altLang="ko-KR" sz="2000" b="1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ko-KR" altLang="en-US" sz="2000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ea typeface="나눔바른고딕" panose="020B0603020101020101"/>
                  </a:rPr>
                  <a:t>Centering</a:t>
                </a:r>
                <a:r>
                  <a:rPr lang="ko-KR" altLang="en-US" sz="2000" dirty="0" err="1">
                    <a:ea typeface="나눔바른고딕" panose="020B0603020101020101"/>
                  </a:rPr>
                  <a:t>을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하지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않은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모형</a:t>
                </a:r>
                <a:r>
                  <a:rPr lang="en-US" altLang="ko-KR" sz="2000" dirty="0">
                    <a:ea typeface="나눔바른고딕" panose="020B0603020101020101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sz="2000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ar-AE" altLang="ko-KR" sz="2000" dirty="0">
                  <a:ea typeface="나눔바른고딕" panose="020B0603020101020101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e.g.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:r>
                  <a:rPr lang="en-US" altLang="ko-KR" sz="2000" dirty="0">
                    <a:ea typeface="나눔바른고딕" panose="020B0603020101020101"/>
                  </a:rPr>
                  <a:t>previous math achievement, </a:t>
                </a:r>
                <a:r>
                  <a:rPr lang="ko-KR" altLang="en-US" sz="2000" dirty="0" err="1">
                    <a:ea typeface="나눔바른고딕" panose="020B0603020101020101"/>
                  </a:rPr>
                  <a:t>절편은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일때의 </a:t>
                </a:r>
                <a:r>
                  <a:rPr lang="ko-KR" altLang="en-US" sz="2000" dirty="0" err="1">
                    <a:ea typeface="나눔바른고딕" panose="020B0603020101020101"/>
                  </a:rPr>
                  <a:t>기대값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 err="1">
                    <a:ea typeface="나눔바른고딕" panose="020B0603020101020101"/>
                  </a:rPr>
                  <a:t>현실적으로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해당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변수가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0</a:t>
                </a:r>
                <a:r>
                  <a:rPr lang="ko-KR" altLang="en-US" sz="2000" dirty="0">
                    <a:ea typeface="나눔바른고딕" panose="020B0603020101020101"/>
                  </a:rPr>
                  <a:t>이 될 수 있는가</a:t>
                </a:r>
                <a:r>
                  <a:rPr lang="en-US" altLang="ko-KR" sz="2000" dirty="0">
                    <a:ea typeface="나눔바른고딕" panose="020B0603020101020101"/>
                  </a:rPr>
                  <a:t>?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97" y="1593674"/>
                <a:ext cx="10577806" cy="3527248"/>
              </a:xfrm>
              <a:prstGeom prst="rect">
                <a:avLst/>
              </a:prstGeom>
              <a:blipFill>
                <a:blip r:embed="rId2"/>
                <a:stretch>
                  <a:fillRect l="-518" t="-864" r="-922" b="-2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006-2876-7381-A5EC-D4B04C4557BF}"/>
              </a:ext>
            </a:extLst>
          </p:cNvPr>
          <p:cNvSpPr txBox="1"/>
          <p:nvPr/>
        </p:nvSpPr>
        <p:spPr>
          <a:xfrm>
            <a:off x="1007523" y="1067814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2400" b="1" dirty="0">
                <a:ea typeface="나눔바른고딕" panose="020B0603020101020101"/>
              </a:rPr>
              <a:t>Centering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0473F-7CF0-2F2B-1848-FD9967026993}"/>
              </a:ext>
            </a:extLst>
          </p:cNvPr>
          <p:cNvSpPr txBox="1"/>
          <p:nvPr/>
        </p:nvSpPr>
        <p:spPr>
          <a:xfrm>
            <a:off x="335359" y="495412"/>
            <a:ext cx="918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4449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04 Centering and Cross-level Interaction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609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807097" y="538574"/>
                <a:ext cx="10577806" cy="2752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ea typeface="나눔바른고딕" panose="020B0603020101020101"/>
                  </a:rPr>
                  <a:t>변수 중심화의 두가지 유형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Grand mean centering (</a:t>
                </a:r>
                <a:r>
                  <a:rPr lang="ko-KR" altLang="en-US" sz="2000" dirty="0" err="1">
                    <a:ea typeface="나눔바른고딕" panose="020B0603020101020101"/>
                  </a:rPr>
                  <a:t>전체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중심화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‾"/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ar-AE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sz="200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ar-AE" altLang="ko-KR" sz="200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when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..</m:t>
                            </m:r>
                          </m:sub>
                        </m:sSub>
                      </m:e>
                    </m:acc>
                  </m:oMath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(</a:t>
                </a:r>
                <a:r>
                  <a:rPr lang="ko-KR" altLang="en-US" sz="2000" dirty="0" err="1">
                    <a:ea typeface="나눔바른고딕" panose="020B0603020101020101"/>
                  </a:rPr>
                  <a:t>절편</a:t>
                </a:r>
                <a:r>
                  <a:rPr lang="en-US" altLang="ko-KR" sz="2000" dirty="0">
                    <a:ea typeface="나눔바른고딕" panose="020B0603020101020101"/>
                  </a:rPr>
                  <a:t>) = The </a:t>
                </a:r>
                <a:r>
                  <a:rPr lang="en-US" altLang="ko-KR" sz="2000" dirty="0" err="1">
                    <a:ea typeface="나눔바른고딕" panose="020B0603020101020101"/>
                  </a:rPr>
                  <a:t>mathach</a:t>
                </a:r>
                <a:r>
                  <a:rPr lang="en-US" altLang="ko-KR" sz="2000" dirty="0">
                    <a:ea typeface="나눔바른고딕" panose="020B0603020101020101"/>
                  </a:rPr>
                  <a:t> of the “average student” in school j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Group mean centering (</a:t>
                </a:r>
                <a:r>
                  <a:rPr lang="ko-KR" altLang="en-US" sz="2000" dirty="0" err="1">
                    <a:ea typeface="나눔바른고딕" panose="020B0603020101020101"/>
                  </a:rPr>
                  <a:t>집단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평균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중심화</a:t>
                </a:r>
                <a:r>
                  <a:rPr lang="en-US" altLang="ko-KR" sz="2000" dirty="0">
                    <a:ea typeface="나눔바른고딕" panose="020B0603020101020101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ar-AE" altLang="ko-KR" sz="20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‾"/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ar-AE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sz="200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ar-AE" altLang="ko-KR" sz="20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ko-KR" altLang="ar-AE" sz="20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ar-AE" altLang="ko-KR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ea typeface="나눔바른고딕" panose="020B0603020101020101"/>
                  </a:rPr>
                  <a:t>when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</a:t>
                </a:r>
                <a:r>
                  <a:rPr lang="en-US" altLang="ko-KR" sz="2000" dirty="0">
                    <a:ea typeface="나눔바른고딕" panose="020B0603020101020101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ar-AE" altLang="ko-KR" sz="2000" dirty="0">
                  <a:ea typeface="나눔바른고딕" panose="020B0603020101020101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ar-AE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ar-AE" altLang="ko-KR" sz="2000" dirty="0">
                    <a:ea typeface="나눔바른고딕" panose="020B0603020101020101"/>
                  </a:rPr>
                  <a:t> (</a:t>
                </a:r>
                <a:r>
                  <a:rPr lang="ko-KR" altLang="en-US" sz="2000" dirty="0" err="1">
                    <a:ea typeface="나눔바른고딕" panose="020B0603020101020101"/>
                  </a:rPr>
                  <a:t>절편</a:t>
                </a:r>
                <a:r>
                  <a:rPr lang="en-US" altLang="ko-KR" sz="2000" dirty="0">
                    <a:ea typeface="나눔바른고딕" panose="020B0603020101020101"/>
                  </a:rPr>
                  <a:t>) = The </a:t>
                </a:r>
                <a:r>
                  <a:rPr lang="en-US" altLang="ko-KR" sz="2000" dirty="0" err="1">
                    <a:ea typeface="나눔바른고딕" panose="020B0603020101020101"/>
                  </a:rPr>
                  <a:t>mathach</a:t>
                </a:r>
                <a:r>
                  <a:rPr lang="en-US" altLang="ko-KR" sz="2000" dirty="0">
                    <a:ea typeface="나눔바른고딕" panose="020B0603020101020101"/>
                  </a:rPr>
                  <a:t> of the “average student” in the all sample of schools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ea typeface="나눔바른고딕" panose="020B0603020101020101"/>
                  </a:rPr>
                  <a:t>어느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학교에서든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ko-KR" sz="2000">
                                <a:latin typeface="Cambria Math" panose="02040503050406030204" pitchFamily="18" charset="0"/>
                              </a:rPr>
                              <m:t>..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000" dirty="0">
                    <a:ea typeface="나눔바른고딕" panose="020B0603020101020101"/>
                  </a:rPr>
                  <a:t>인 </a:t>
                </a:r>
                <a:r>
                  <a:rPr lang="ko-KR" altLang="en-US" sz="2000" dirty="0" err="1">
                    <a:ea typeface="나눔바른고딕" panose="020B0603020101020101"/>
                  </a:rPr>
                  <a:t>값들은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서로</a:t>
                </a:r>
                <a:r>
                  <a:rPr lang="ko-KR" altLang="en-US" sz="2000" dirty="0">
                    <a:ea typeface="나눔바른고딕" panose="020B0603020101020101"/>
                  </a:rPr>
                  <a:t> </a:t>
                </a:r>
                <a:r>
                  <a:rPr lang="ko-KR" altLang="en-US" sz="2000" dirty="0" err="1">
                    <a:ea typeface="나눔바른고딕" panose="020B0603020101020101"/>
                  </a:rPr>
                  <a:t>같음</a:t>
                </a:r>
                <a:endParaRPr lang="ko-KR" altLang="en-US" sz="20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97" y="538574"/>
                <a:ext cx="10577806" cy="2752741"/>
              </a:xfrm>
              <a:prstGeom prst="rect">
                <a:avLst/>
              </a:prstGeom>
              <a:blipFill>
                <a:blip r:embed="rId2"/>
                <a:stretch>
                  <a:fillRect l="-518" t="-1106" b="-2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Picture 1" descr="./GMC.png">
            <a:extLst>
              <a:ext uri="{FF2B5EF4-FFF2-40B4-BE49-F238E27FC236}">
                <a16:creationId xmlns:a16="http://schemas.microsoft.com/office/drawing/2014/main" id="{D99784BD-A672-F8CA-79A6-72F7E6951FD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5076" y="3485585"/>
            <a:ext cx="6501848" cy="2523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8260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623392" y="925650"/>
                <a:ext cx="10577806" cy="5071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ko-KR" sz="2000" b="1" dirty="0">
                    <a:ea typeface="나눔바른고딕" panose="020B0603020101020101"/>
                  </a:rPr>
                  <a:t>Level-1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변수들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간의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관계에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관심이</a:t>
                </a:r>
                <a:r>
                  <a:rPr lang="ko-KR" altLang="en-US" sz="2000" b="1" dirty="0">
                    <a:ea typeface="나눔바른고딕" panose="020B0603020101020101"/>
                  </a:rPr>
                  <a:t>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있을</a:t>
                </a:r>
                <a:r>
                  <a:rPr lang="ko-KR" altLang="en-US" sz="2000" b="1" dirty="0">
                    <a:ea typeface="나눔바른고딕" panose="020B0603020101020101"/>
                  </a:rPr>
                  <a:t> 때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/>
                  <a:t>중심화를 하지 않거나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전체평균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중심화를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하면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𝑋</m:t>
                        </m:r>
                      </m:e>
                      <m:sub>
                        <m:r>
                          <a:rPr lang="en-US" altLang="ko-KR" sz="2000"/>
                          <m:t>1</m:t>
                        </m:r>
                        <m:r>
                          <a:rPr lang="ko-KR" altLang="en-US" sz="2000"/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계수인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𝛾</m:t>
                        </m:r>
                      </m:e>
                      <m:sub>
                        <m:r>
                          <a:rPr lang="en-US" altLang="ko-KR" sz="2000"/>
                          <m:t>10</m:t>
                        </m:r>
                      </m:sub>
                    </m:sSub>
                  </m:oMath>
                </a14:m>
                <a:r>
                  <a:rPr lang="ko-KR" altLang="en-US" sz="2000" dirty="0"/>
                  <a:t>은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내 </a:t>
                </a:r>
                <a:r>
                  <a:rPr lang="ko-KR" altLang="en-US" sz="2000" dirty="0" err="1"/>
                  <a:t>효과와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간 </a:t>
                </a:r>
                <a:r>
                  <a:rPr lang="ko-KR" altLang="en-US" sz="2000" dirty="0" err="1"/>
                  <a:t>효과의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가중평균이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되므로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내 </a:t>
                </a:r>
                <a:r>
                  <a:rPr lang="ko-KR" altLang="en-US" sz="2000" dirty="0" err="1"/>
                  <a:t>효과도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아니고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간 </a:t>
                </a:r>
                <a:r>
                  <a:rPr lang="ko-KR" altLang="en-US" sz="2000" dirty="0" err="1"/>
                  <a:t>효과도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아니고</a:t>
                </a:r>
                <a:r>
                  <a:rPr lang="ko-KR" altLang="en-US" sz="2000" dirty="0"/>
                  <a:t> 총 </a:t>
                </a:r>
                <a:r>
                  <a:rPr lang="ko-KR" altLang="en-US" sz="2000" dirty="0" err="1"/>
                  <a:t>효과도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아닌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값으로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이루어짐</a:t>
                </a:r>
                <a:endParaRPr lang="ko-KR" altLang="en-US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(</a:t>
                </a:r>
                <a:r>
                  <a:rPr lang="ko-KR" altLang="en-US" sz="2000" dirty="0" err="1"/>
                  <a:t>만약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중심화를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않는다면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𝛽</m:t>
                        </m:r>
                      </m:e>
                      <m:sub>
                        <m:r>
                          <a:rPr lang="ko-KR" altLang="en-US" sz="2000"/>
                          <m:t>𝑤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𝛽</m:t>
                        </m:r>
                      </m:e>
                      <m:sub>
                        <m:r>
                          <a:rPr lang="ko-KR" altLang="en-US" sz="2000"/>
                          <m:t>𝑏</m:t>
                        </m:r>
                      </m:sub>
                    </m:sSub>
                  </m:oMath>
                </a14:m>
                <a:r>
                  <a:rPr lang="ko-KR" altLang="en-US" sz="2000" dirty="0"/>
                  <a:t>를 </a:t>
                </a:r>
                <a:r>
                  <a:rPr lang="ko-KR" altLang="en-US" sz="2000" dirty="0" err="1"/>
                  <a:t>가정하므로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이게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현실적인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가정인지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고민이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필요함함</a:t>
                </a:r>
                <a:r>
                  <a:rPr lang="en-US" altLang="ko-KR" sz="2000" dirty="0"/>
                  <a:t>)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 err="1"/>
                  <a:t>따라서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집단평균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중심화를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통해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간</a:t>
                </a:r>
                <a:r>
                  <a:rPr lang="en-US" altLang="ko-KR" sz="2000" dirty="0"/>
                  <a:t>(between) </a:t>
                </a:r>
                <a:r>
                  <a:rPr lang="ko-KR" altLang="en-US" sz="2000" dirty="0" err="1"/>
                  <a:t>변량을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제거하여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순수한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𝛽</m:t>
                        </m:r>
                      </m:e>
                      <m:sub>
                        <m:r>
                          <a:rPr lang="ko-KR" altLang="en-US" sz="2000"/>
                          <m:t>𝑊𝑖𝑡</m:t>
                        </m:r>
                        <m:r>
                          <a:rPr lang="en-US" altLang="ko-KR" sz="2000"/>
                          <m:t>h</m:t>
                        </m:r>
                        <m:r>
                          <a:rPr lang="ko-KR" altLang="en-US" sz="2000"/>
                          <m:t>𝑖𝑛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값을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추정해야</a:t>
                </a:r>
                <a:r>
                  <a:rPr lang="ko-KR" altLang="en-US" sz="2000" dirty="0"/>
                  <a:t> 함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2 </a:t>
                </a:r>
                <a:r>
                  <a:rPr lang="ko-KR" altLang="en-US" sz="2000" dirty="0" err="1"/>
                  <a:t>수준에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변수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ko-KR" altLang="en-US" sz="2000"/>
                        </m:ctrlPr>
                      </m:accPr>
                      <m:e>
                        <m:sSub>
                          <m:sSubPr>
                            <m:ctrlPr>
                              <a:rPr lang="ko-KR" altLang="en-US" sz="2000"/>
                            </m:ctrlPr>
                          </m:sSubPr>
                          <m:e>
                            <m:r>
                              <a:rPr lang="ko-KR" altLang="en-US" sz="2000"/>
                              <m:t>𝑋</m:t>
                            </m:r>
                          </m:e>
                          <m:sub>
                            <m:r>
                              <a:rPr lang="en-US" altLang="ko-KR" sz="2000"/>
                              <m:t>.</m:t>
                            </m:r>
                            <m:r>
                              <a:rPr lang="ko-KR" altLang="en-US" sz="2000"/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000" dirty="0"/>
                  <a:t>를 </a:t>
                </a:r>
                <a:r>
                  <a:rPr lang="ko-KR" altLang="en-US" sz="2000" dirty="0" err="1"/>
                  <a:t>투입하여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Contextual </a:t>
                </a:r>
                <a:r>
                  <a:rPr lang="en-US" altLang="ko-KR" sz="2000" dirty="0" err="1"/>
                  <a:t>Effect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함께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고려하는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것이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바람직하지만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그렇지 않은 논문들도 多</a:t>
                </a:r>
              </a:p>
              <a:p>
                <a:pPr marL="800100" lvl="1" indent="-457200">
                  <a:buFont typeface="+mj-lt"/>
                  <a:buAutoNum type="arabicPeriod" startAt="2"/>
                </a:pPr>
                <a:r>
                  <a:rPr lang="en-US" altLang="ko-KR" sz="2000" b="1" dirty="0">
                    <a:ea typeface="나눔바른고딕" panose="020B0603020101020101"/>
                  </a:rPr>
                  <a:t>Level-2 </a:t>
                </a:r>
                <a:r>
                  <a:rPr lang="ko-KR" altLang="en-US" sz="2000" b="1" dirty="0" err="1">
                    <a:ea typeface="나눔바른고딕" panose="020B0603020101020101"/>
                  </a:rPr>
                  <a:t>변수들과과의</a:t>
                </a:r>
                <a:r>
                  <a:rPr lang="ko-KR" altLang="en-US" sz="2000" b="1" dirty="0">
                    <a:ea typeface="나눔바른고딕" panose="020B0603020101020101"/>
                  </a:rPr>
                  <a:t> 관계에 관심이 있을 때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Level-1 </a:t>
                </a:r>
                <a:r>
                  <a:rPr lang="ko-KR" altLang="en-US" sz="2000" dirty="0"/>
                  <a:t>변수를 집단평균 </a:t>
                </a:r>
                <a:r>
                  <a:rPr lang="ko-KR" altLang="en-US" sz="2000" dirty="0" err="1"/>
                  <a:t>중심화하면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Level-1 </a:t>
                </a:r>
                <a:r>
                  <a:rPr lang="ko-KR" altLang="en-US" sz="2000" dirty="0"/>
                  <a:t>절편은 조정되지 않은 집단의 평균값이기 때문에 집단 간 변량이 제거되어 </a:t>
                </a:r>
                <a:r>
                  <a:rPr lang="en-US" altLang="ko-KR" sz="2000" dirty="0"/>
                  <a:t>Level-2</a:t>
                </a:r>
                <a:r>
                  <a:rPr lang="ko-KR" altLang="en-US" sz="2000" dirty="0"/>
                  <a:t>에서 영향을 미치지 않음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Level-1 </a:t>
                </a:r>
                <a:r>
                  <a:rPr lang="ko-KR" altLang="en-US" sz="2000" dirty="0"/>
                  <a:t>변수를 전체평균 </a:t>
                </a:r>
                <a:r>
                  <a:rPr lang="ko-KR" altLang="en-US" sz="2000" dirty="0" err="1"/>
                  <a:t>중심화하면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Level-1 </a:t>
                </a:r>
                <a:r>
                  <a:rPr lang="ko-KR" altLang="en-US" sz="2000" dirty="0"/>
                  <a:t>절편은 조정된 평균값이기 때문에 </a:t>
                </a:r>
                <a:r>
                  <a:rPr lang="en-US" altLang="ko-KR" sz="2000" dirty="0"/>
                  <a:t>Level-2 </a:t>
                </a:r>
                <a:r>
                  <a:rPr lang="ko-KR" altLang="en-US" sz="2000" dirty="0"/>
                  <a:t>변수의 영향을 추정할 때 </a:t>
                </a:r>
                <a:r>
                  <a:rPr lang="en-US" altLang="ko-KR" sz="2000" dirty="0"/>
                  <a:t>Level-1 </a:t>
                </a:r>
                <a:r>
                  <a:rPr lang="ko-KR" altLang="en-US" sz="2000" dirty="0"/>
                  <a:t>변수의 집단 간 평균값 차이에 의해 조정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/>
                  <a:t>따라서</a:t>
                </a:r>
                <a:r>
                  <a:rPr lang="en-US" altLang="ko-KR" sz="2000" dirty="0"/>
                  <a:t>, Level-1 </a:t>
                </a:r>
                <a:r>
                  <a:rPr lang="ko-KR" altLang="en-US" sz="2000" dirty="0"/>
                  <a:t>변수를 </a:t>
                </a:r>
                <a:r>
                  <a:rPr lang="ko-KR" altLang="en-US" sz="2000" dirty="0" err="1"/>
                  <a:t>중심화하지</a:t>
                </a:r>
                <a:r>
                  <a:rPr lang="ko-KR" altLang="en-US" sz="2000" dirty="0"/>
                  <a:t> 않거나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전체평균 중심화를 해야함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925650"/>
                <a:ext cx="10577806" cy="5071966"/>
              </a:xfrm>
              <a:prstGeom prst="rect">
                <a:avLst/>
              </a:prstGeom>
              <a:blipFill>
                <a:blip r:embed="rId2"/>
                <a:stretch>
                  <a:fillRect t="-1442" r="-634" b="-16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도대체 언제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Centering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해야 하는가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200" dirty="0">
                <a:hlinkClick r:id="rId3"/>
              </a:rPr>
              <a:t>출처</a:t>
            </a:r>
            <a:r>
              <a:rPr lang="ko-KR" altLang="en-US" sz="1200" dirty="0"/>
              <a:t>  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112137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623392" y="1155950"/>
                <a:ext cx="10577806" cy="196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1" indent="-342900">
                  <a:buAutoNum type="arabicPeriod" startAt="3"/>
                </a:pPr>
                <a:r>
                  <a:rPr lang="en-US" altLang="ko-KR" sz="2000" b="1" dirty="0"/>
                  <a:t>Level-1 &amp; Level-2 </a:t>
                </a:r>
                <a:r>
                  <a:rPr lang="ko-KR" altLang="en-US" sz="2000" b="1" dirty="0"/>
                  <a:t>수준 간 상호작용에 관심이 있을 때</a:t>
                </a:r>
                <a:endParaRPr lang="en-US" altLang="ko-KR" sz="2000" b="1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Level-1 </a:t>
                </a:r>
                <a:r>
                  <a:rPr lang="ko-KR" altLang="en-US" sz="2000" dirty="0" err="1"/>
                  <a:t>변수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𝑋</m:t>
                        </m:r>
                      </m:e>
                      <m:sub>
                        <m:r>
                          <a:rPr lang="ko-KR" altLang="en-US" sz="2000"/>
                          <m:t>𝑖𝑗</m:t>
                        </m:r>
                      </m:sub>
                    </m:sSub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의 </a:t>
                </a:r>
                <a:r>
                  <a:rPr lang="ko-KR" altLang="en-US" sz="2000" dirty="0" err="1"/>
                  <a:t>영향이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Level-2 </a:t>
                </a:r>
                <a:r>
                  <a:rPr lang="ko-KR" altLang="en-US" sz="2000" dirty="0" err="1"/>
                  <a:t>변수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𝑍</m:t>
                        </m:r>
                      </m:e>
                      <m:sub>
                        <m:r>
                          <a:rPr lang="ko-KR" altLang="en-US" sz="2000"/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에 </a:t>
                </a:r>
                <a:r>
                  <a:rPr lang="ko-KR" altLang="en-US" sz="2000" dirty="0" err="1"/>
                  <a:t>따라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어떻게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달라지는지가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연구문제일</a:t>
                </a:r>
                <a:r>
                  <a:rPr lang="ko-KR" altLang="en-US" sz="2000" dirty="0"/>
                  <a:t> 때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Level-1 </a:t>
                </a:r>
                <a:r>
                  <a:rPr lang="ko-KR" altLang="en-US" sz="2000" dirty="0" err="1"/>
                  <a:t>변수가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내 </a:t>
                </a:r>
                <a:r>
                  <a:rPr lang="ko-KR" altLang="en-US" sz="2000" dirty="0" err="1"/>
                  <a:t>효과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/>
                        </m:ctrlPr>
                      </m:sSubPr>
                      <m:e>
                        <m:r>
                          <a:rPr lang="ko-KR" altLang="en-US" sz="2000"/>
                          <m:t>𝛽</m:t>
                        </m:r>
                      </m:e>
                      <m:sub>
                        <m:r>
                          <a:rPr lang="ko-KR" altLang="en-US" sz="2000"/>
                          <m:t>𝑤</m:t>
                        </m:r>
                      </m:sub>
                    </m:sSub>
                  </m:oMath>
                </a14:m>
                <a:r>
                  <a:rPr lang="ko-KR" altLang="en-US" sz="2000" dirty="0"/>
                  <a:t>를 </a:t>
                </a:r>
                <a:r>
                  <a:rPr lang="ko-KR" altLang="en-US" sz="2000" dirty="0" err="1"/>
                  <a:t>의미하도록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중심화를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것이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적절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(Hofmann and Gavin, 1998)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 err="1"/>
                  <a:t>전체평균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중심화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집단</a:t>
                </a:r>
                <a:r>
                  <a:rPr lang="ko-KR" altLang="en-US" sz="2000" dirty="0"/>
                  <a:t> 간 </a:t>
                </a:r>
                <a:r>
                  <a:rPr lang="ko-KR" altLang="en-US" sz="2000" dirty="0" err="1"/>
                  <a:t>상호작용과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수준</a:t>
                </a:r>
                <a:r>
                  <a:rPr lang="ko-KR" altLang="en-US" sz="2000" dirty="0"/>
                  <a:t> 간 </a:t>
                </a:r>
                <a:r>
                  <a:rPr lang="ko-KR" altLang="en-US" sz="2000" dirty="0" err="1"/>
                  <a:t>상호작용의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혼재가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발생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55950"/>
                <a:ext cx="10577806" cy="1963679"/>
              </a:xfrm>
              <a:prstGeom prst="rect">
                <a:avLst/>
              </a:prstGeom>
              <a:blipFill>
                <a:blip r:embed="rId2"/>
                <a:stretch>
                  <a:fillRect t="-3727" r="-461" b="-5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도대체 언제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Centering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해야 하는가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200" dirty="0">
                <a:hlinkClick r:id="rId3"/>
              </a:rPr>
              <a:t>출처</a:t>
            </a:r>
            <a:r>
              <a:rPr lang="ko-KR" altLang="en-US" sz="1200" dirty="0"/>
              <a:t>  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936267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623392" y="1155950"/>
            <a:ext cx="1057780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/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id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는 각 학교들의 식별자이기에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,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식별자를 기준으로 집단화</a:t>
            </a:r>
            <a:br>
              <a:rPr lang="ko-KR" altLang="en-US" sz="1200" dirty="0"/>
            </a:br>
            <a:br>
              <a:rPr lang="ko-KR" altLang="en-US" sz="1200" dirty="0"/>
            </a:b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전체평균 중심화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-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grandmean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ses_grandmc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-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))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맥락효과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meanses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=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groupmean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와 집단평균 중심화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ses_groupmc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=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-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groupmean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id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기준으로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observations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들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group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화</a:t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group_by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(id)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meanses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),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      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ses_groupmc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-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meanses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group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화 해제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반드시 해야함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)</a:t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ungroup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각 학교별 인원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,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평균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확인하는 법</a:t>
            </a:r>
            <a:br>
              <a:rPr lang="ko-KR" altLang="en-US" sz="1200" dirty="0"/>
            </a:b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group_by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(id)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n =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인원수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,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meanses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=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평균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 </a:t>
            </a:r>
            <a:r>
              <a:rPr lang="ko-KR" altLang="en-US" sz="1200" dirty="0">
                <a:solidFill>
                  <a:srgbClr val="5E5E5E"/>
                </a:solidFill>
                <a:latin typeface="Courier"/>
              </a:rPr>
              <a:t>점수</a:t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summarise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n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n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(),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          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meanses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))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Grand-mean Centering &amp; Group-mean Centering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9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623392" y="925650"/>
                <a:ext cx="10577806" cy="4982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intercepts and slopes are conditioned by level-2 predictors (</a:t>
                </a:r>
                <a:r>
                  <a:rPr lang="ko-KR" altLang="en-US" sz="2000" dirty="0" err="1"/>
                  <a:t>따라서</a:t>
                </a:r>
                <a:r>
                  <a:rPr lang="en-US" altLang="ko-KR" sz="2000" dirty="0"/>
                  <a:t>, </a:t>
                </a:r>
                <a:r>
                  <a:rPr lang="ko-KR" altLang="en-US" sz="2000" b="1" dirty="0" err="1"/>
                  <a:t>집단평균</a:t>
                </a:r>
                <a:r>
                  <a:rPr lang="ko-KR" altLang="en-US" sz="2000" b="1" dirty="0"/>
                  <a:t> </a:t>
                </a:r>
                <a:r>
                  <a:rPr lang="ko-KR" altLang="en-US" sz="2000" b="1" dirty="0" err="1"/>
                  <a:t>중심화</a:t>
                </a:r>
                <a:r>
                  <a:rPr lang="en-US" altLang="ko-KR" sz="2000" dirty="0"/>
                  <a:t>)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Estimation techniques similar to previous models except estimates are conditioned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목적</a:t>
                </a:r>
                <a:r>
                  <a:rPr lang="en-US" altLang="ko-KR" sz="2000" dirty="0"/>
                  <a:t>: What level-2 factors predict differences in slopes between level-2 groups?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RQ: (e.g. whether variation in SES effects across schools can be attributed to the type of school – public vs Catholic)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모형</a:t>
                </a:r>
                <a:endParaRPr lang="ko-KR" altLang="en-US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1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𝑌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𝑋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r>
                      <a:rPr lang="ko-KR" altLang="ar-AE" sz="2000"/>
                      <m:t>𝜖</m:t>
                    </m:r>
                    <m:r>
                      <a:rPr lang="ko-KR" altLang="ar-AE" sz="2000"/>
                      <m:t> </m:t>
                    </m:r>
                    <m:r>
                      <a:rPr lang="ko-KR" altLang="ar-AE" sz="2000"/>
                      <m:t>𝜖</m:t>
                    </m:r>
                    <m:r>
                      <a:rPr lang="ko-KR" altLang="ar-AE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p>
                          <m:sSupPr>
                            <m:ctrlPr>
                              <a:rPr lang="ar-AE" altLang="ko-KR" sz="2000"/>
                            </m:ctrlPr>
                          </m:sSupPr>
                          <m:e>
                            <m:r>
                              <a:rPr lang="ko-KR" altLang="ar-AE" sz="2000"/>
                              <m:t>𝜎</m:t>
                            </m:r>
                          </m:e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Model (intercept):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𝑍</m:t>
                        </m:r>
                      </m:e>
                      <m:sub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Sup>
                          <m:sSubSupPr>
                            <m:ctrlPr>
                              <a:rPr lang="ar-AE" altLang="ko-KR" sz="2000"/>
                            </m:ctrlPr>
                          </m:sSubSup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00</m:t>
                            </m:r>
                          </m:sub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Level 2 Model (slope):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=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r>
                      <a:rPr lang="ko-KR" altLang="ar-AE" sz="2000"/>
                      <m:t>𝛾</m:t>
                    </m:r>
                    <m:r>
                      <a:rPr lang="ar-AE" altLang="ko-KR" sz="2000"/>
                      <m:t>11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𝑍</m:t>
                        </m:r>
                      </m:e>
                      <m:sub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 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∼</m:t>
                    </m:r>
                    <m:r>
                      <a:rPr lang="ko-KR" altLang="ar-AE" sz="2000"/>
                      <m:t>𝑁</m:t>
                    </m:r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ar-AE" altLang="ko-KR" sz="2000"/>
                          <m:t>0</m:t>
                        </m:r>
                        <m:r>
                          <a:rPr lang="ar-AE" altLang="ko-KR" sz="2000"/>
                          <m:t>,</m:t>
                        </m:r>
                        <m:sSubSup>
                          <m:sSubSupPr>
                            <m:ctrlPr>
                              <a:rPr lang="ar-AE" altLang="ko-KR" sz="2000"/>
                            </m:ctrlPr>
                          </m:sSubSupPr>
                          <m:e>
                            <m:r>
                              <a:rPr lang="ko-KR" altLang="ar-AE" sz="2000"/>
                              <m:t>𝜏</m:t>
                            </m:r>
                          </m:e>
                          <m:sub>
                            <m:r>
                              <a:rPr lang="ar-AE" altLang="ko-KR" sz="2000"/>
                              <m:t>11</m:t>
                            </m:r>
                          </m:sub>
                          <m:sup>
                            <m:r>
                              <a:rPr lang="ar-AE" altLang="ko-KR" sz="2000"/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Overall Model Example: (intercept + fixed + random)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intercept: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𝛽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00</m:t>
                        </m:r>
                      </m:sub>
                    </m:sSub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fixed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01</m:t>
                        </m:r>
                      </m:sub>
                    </m:sSub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ko-KR" altLang="ar-AE" sz="2000"/>
                          <m:t>𝑆𝐸𝐶𝑇𝑂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𝑅</m:t>
                            </m:r>
                          </m:e>
                          <m:sub>
                            <m:r>
                              <a:rPr lang="ko-KR" altLang="ar-AE" sz="2000"/>
                              <m:t>𝑗</m:t>
                            </m:r>
                          </m:sub>
                        </m:sSub>
                      </m:e>
                    </m:d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10</m:t>
                        </m:r>
                      </m:sub>
                    </m:sSub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ko-KR" altLang="ar-AE" sz="2000"/>
                          <m:t>𝑆𝐸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𝑆</m:t>
                            </m:r>
                          </m:e>
                          <m:sub>
                            <m:r>
                              <a:rPr lang="ko-KR" altLang="ar-AE" sz="2000"/>
                              <m:t>𝑖𝑗</m:t>
                            </m:r>
                          </m:sub>
                        </m:sSub>
                      </m:e>
                    </m:d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𝛾</m:t>
                        </m:r>
                      </m:e>
                      <m:sub>
                        <m:r>
                          <a:rPr lang="ar-AE" altLang="ko-KR" sz="2000"/>
                          <m:t>11</m:t>
                        </m:r>
                      </m:sub>
                    </m:sSub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ko-KR" altLang="ar-AE" sz="2000"/>
                          <m:t>𝑆𝐸𝐶𝑇𝑂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𝑅</m:t>
                            </m:r>
                          </m:e>
                          <m:sub>
                            <m:r>
                              <a:rPr lang="ko-KR" altLang="ar-AE" sz="2000"/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ko-KR" altLang="ar-AE" sz="2000"/>
                          <m:t>𝑆𝐸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𝑆</m:t>
                            </m:r>
                          </m:e>
                          <m:sub>
                            <m:r>
                              <a:rPr lang="ko-KR" altLang="ar-AE" sz="2000"/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ar-AE" altLang="ko-KR" sz="2000" dirty="0"/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000" dirty="0"/>
                  <a:t>random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1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d>
                      <m:dPr>
                        <m:ctrlPr>
                          <a:rPr lang="ar-AE" altLang="ko-KR" sz="2000"/>
                        </m:ctrlPr>
                      </m:dPr>
                      <m:e>
                        <m:r>
                          <a:rPr lang="ko-KR" altLang="ar-AE" sz="2000"/>
                          <m:t>𝑆𝐸</m:t>
                        </m:r>
                        <m:sSub>
                          <m:sSubPr>
                            <m:ctrlPr>
                              <a:rPr lang="ar-AE" altLang="ko-KR" sz="2000"/>
                            </m:ctrlPr>
                          </m:sSubPr>
                          <m:e>
                            <m:r>
                              <a:rPr lang="ko-KR" altLang="ar-AE" sz="2000"/>
                              <m:t>𝑆</m:t>
                            </m:r>
                          </m:e>
                          <m:sub>
                            <m:r>
                              <a:rPr lang="ko-KR" altLang="ar-AE" sz="2000"/>
                              <m:t>𝑖𝑗</m:t>
                            </m:r>
                          </m:sub>
                        </m:sSub>
                      </m:e>
                    </m:d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𝑢</m:t>
                        </m:r>
                      </m:e>
                      <m:sub>
                        <m:r>
                          <a:rPr lang="ar-AE" altLang="ko-KR" sz="2000"/>
                          <m:t>0</m:t>
                        </m:r>
                        <m:r>
                          <a:rPr lang="ko-KR" altLang="ar-AE" sz="2000"/>
                          <m:t>𝑗</m:t>
                        </m:r>
                      </m:sub>
                    </m:sSub>
                    <m:r>
                      <a:rPr lang="ar-AE" altLang="ko-KR" sz="2000"/>
                      <m:t>+</m:t>
                    </m:r>
                    <m:sSub>
                      <m:sSubPr>
                        <m:ctrlPr>
                          <a:rPr lang="ar-AE" altLang="ko-KR" sz="2000"/>
                        </m:ctrlPr>
                      </m:sSubPr>
                      <m:e>
                        <m:r>
                          <a:rPr lang="ko-KR" altLang="ar-AE" sz="2000"/>
                          <m:t>𝜖</m:t>
                        </m:r>
                      </m:e>
                      <m:sub>
                        <m:r>
                          <a:rPr lang="ko-KR" altLang="ar-AE" sz="2000"/>
                          <m:t>𝑖𝑗</m:t>
                        </m:r>
                      </m:sub>
                    </m:sSub>
                  </m:oMath>
                </a14:m>
                <a:endParaRPr lang="ar-AE" altLang="ko-KR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 err="1"/>
                  <a:t>장점</a:t>
                </a:r>
                <a:r>
                  <a:rPr lang="en-US" altLang="ko-KR" sz="2000" dirty="0"/>
                  <a:t>: allows us to explain the variation in both intercepts and slopes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 err="1"/>
                  <a:t>HLM</a:t>
                </a:r>
                <a:r>
                  <a:rPr lang="ko-KR" altLang="en-US" sz="2000" dirty="0" err="1"/>
                  <a:t>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최종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목적인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모형이며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가장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어려운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모형이기도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하다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925650"/>
                <a:ext cx="10577806" cy="4982326"/>
              </a:xfrm>
              <a:prstGeom prst="rect">
                <a:avLst/>
              </a:prstGeom>
              <a:blipFill>
                <a:blip r:embed="rId2"/>
                <a:stretch>
                  <a:fillRect l="-519" t="-734" r="-461" b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Model 5-2. Slopes-as-Outcomes Model</a:t>
            </a:r>
          </a:p>
        </p:txBody>
      </p:sp>
    </p:spTree>
    <p:extLst>
      <p:ext uri="{BB962C8B-B14F-4D97-AF65-F5344CB8AC3E}">
        <p14:creationId xmlns:p14="http://schemas.microsoft.com/office/powerpoint/2010/main" val="3517248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807097" y="1263580"/>
            <a:ext cx="1057780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Random coefficient included</a:t>
            </a:r>
          </a:p>
          <a:p>
            <a:pPr lvl="0" indent="0">
              <a:buNone/>
            </a:pP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model8 &lt;-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lmer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mathach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~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ses_groupmc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sector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ses_groupmc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|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id),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data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REML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8F5902"/>
                </a:solidFill>
                <a:latin typeface="Courier"/>
              </a:rPr>
              <a:t>FALSE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icc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## Use </a:t>
            </a:r>
            <a:r>
              <a:rPr lang="en-US" altLang="ko-KR" sz="1200" i="1" dirty="0" err="1">
                <a:solidFill>
                  <a:srgbClr val="5E5E5E"/>
                </a:solidFill>
                <a:latin typeface="Courier"/>
              </a:rPr>
              <a:t>BruceR</a:t>
            </a: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 package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(model8,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test.rand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endParaRPr lang="en-US" altLang="ko-KR" sz="1200" dirty="0">
              <a:solidFill>
                <a:srgbClr val="003B4F"/>
              </a:solidFill>
              <a:latin typeface="Courier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Random coefficient not included</a:t>
            </a:r>
          </a:p>
          <a:p>
            <a:pPr lvl="0" indent="0">
              <a:buNone/>
            </a:pPr>
            <a:br>
              <a:rPr lang="en-US" altLang="ko-KR" sz="1200" dirty="0"/>
            </a:b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model9 &lt;- </a:t>
            </a: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lmer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mathach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~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ses_groupmc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sector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+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(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|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id),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data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data_merged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REML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8F5902"/>
                </a:solidFill>
                <a:latin typeface="Courier"/>
              </a:rPr>
              <a:t>FALSE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(model9)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icc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(model9)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ranova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(model9)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## Use </a:t>
            </a:r>
            <a:r>
              <a:rPr lang="en-US" altLang="ko-KR" sz="1200" i="1" dirty="0" err="1">
                <a:solidFill>
                  <a:srgbClr val="5E5E5E"/>
                </a:solidFill>
                <a:latin typeface="Courier"/>
              </a:rPr>
              <a:t>BruceR</a:t>
            </a:r>
            <a:r>
              <a:rPr lang="en-US" altLang="ko-KR" sz="1200" i="1" dirty="0">
                <a:solidFill>
                  <a:srgbClr val="5E5E5E"/>
                </a:solidFill>
                <a:latin typeface="Courier"/>
              </a:rPr>
              <a:t> package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HLM_summary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(model9,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test.rand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T,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digits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3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LRtest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anova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(model8, model9) 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with randomness is better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Model 5-2. Slopes-as-Outcomes Model</a:t>
            </a:r>
          </a:p>
        </p:txBody>
      </p:sp>
    </p:spTree>
    <p:extLst>
      <p:ext uri="{BB962C8B-B14F-4D97-AF65-F5344CB8AC3E}">
        <p14:creationId xmlns:p14="http://schemas.microsoft.com/office/powerpoint/2010/main" val="279293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6B3E01-A4D9-4F05-9A85-9E004A486F2A}"/>
              </a:ext>
            </a:extLst>
          </p:cNvPr>
          <p:cNvSpPr/>
          <p:nvPr/>
        </p:nvSpPr>
        <p:spPr>
          <a:xfrm>
            <a:off x="1285108" y="1457734"/>
            <a:ext cx="9621783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구조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Long Form vs. Wide Form</a:t>
            </a:r>
          </a:p>
          <a:p>
            <a:pPr fontAlgn="base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968228-8D92-AB0C-E703-436BEEB81D3E}"/>
              </a:ext>
            </a:extLst>
          </p:cNvPr>
          <p:cNvSpPr txBox="1"/>
          <p:nvPr/>
        </p:nvSpPr>
        <p:spPr>
          <a:xfrm>
            <a:off x="1048624" y="946887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위계적 다층자료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762AD845-8248-8B4B-5AA9-0F2B8F5A8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03129"/>
              </p:ext>
            </p:extLst>
          </p:nvPr>
        </p:nvGraphicFramePr>
        <p:xfrm>
          <a:off x="1724526" y="2235559"/>
          <a:ext cx="40005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통계성적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21FA8732-0B51-EDC9-2F04-5B9DA2742AA4}"/>
              </a:ext>
            </a:extLst>
          </p:cNvPr>
          <p:cNvSpPr txBox="1"/>
          <p:nvPr/>
        </p:nvSpPr>
        <p:spPr>
          <a:xfrm>
            <a:off x="1724526" y="5118459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(a) Wide Form Nested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972900-2F7A-D6FC-A456-FAB821B1A4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102750"/>
              </p:ext>
            </p:extLst>
          </p:nvPr>
        </p:nvGraphicFramePr>
        <p:xfrm>
          <a:off x="6164444" y="2372719"/>
          <a:ext cx="4038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소속반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통계성적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7A4922-559C-3A54-73B9-9C7A210C4F44}"/>
              </a:ext>
            </a:extLst>
          </p:cNvPr>
          <p:cNvSpPr txBox="1"/>
          <p:nvPr/>
        </p:nvSpPr>
        <p:spPr>
          <a:xfrm>
            <a:off x="6164444" y="5118459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(b) Long Form Nested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4F390-34AA-566F-EAD9-4C61DDFC1CA9}"/>
              </a:ext>
            </a:extLst>
          </p:cNvPr>
          <p:cNvSpPr txBox="1"/>
          <p:nvPr/>
        </p:nvSpPr>
        <p:spPr>
          <a:xfrm>
            <a:off x="1285108" y="5639237"/>
            <a:ext cx="979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i="1" dirty="0"/>
              <a:t>if </a:t>
            </a:r>
            <a:r>
              <a:rPr lang="ko-KR" altLang="en-US" i="1" dirty="0"/>
              <a:t>소속반을 시간으로 바꾸어 반복측정</a:t>
            </a:r>
            <a:r>
              <a:rPr lang="en-US" altLang="ko-KR" i="1" dirty="0"/>
              <a:t>?:</a:t>
            </a:r>
            <a:r>
              <a:rPr lang="ko-KR" altLang="en-US" dirty="0"/>
              <a:t> </a:t>
            </a:r>
            <a:r>
              <a:rPr lang="ko-KR" altLang="en-US" b="1" dirty="0"/>
              <a:t>종단 </a:t>
            </a:r>
            <a:r>
              <a:rPr lang="en-US" altLang="ko-KR" b="1" dirty="0"/>
              <a:t>(Longitudinal) Panel Data</a:t>
            </a:r>
          </a:p>
        </p:txBody>
      </p:sp>
    </p:spTree>
    <p:extLst>
      <p:ext uri="{BB962C8B-B14F-4D97-AF65-F5344CB8AC3E}">
        <p14:creationId xmlns:p14="http://schemas.microsoft.com/office/powerpoint/2010/main" val="1448899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Model 5-2. Slopes-as-Outcomes Model</a:t>
            </a:r>
          </a:p>
        </p:txBody>
      </p:sp>
      <p:pic>
        <p:nvPicPr>
          <p:cNvPr id="2" name="Picture 1" descr="./model8.png">
            <a:extLst>
              <a:ext uri="{FF2B5EF4-FFF2-40B4-BE49-F238E27FC236}">
                <a16:creationId xmlns:a16="http://schemas.microsoft.com/office/drawing/2014/main" id="{AAEDD946-F6BA-0DBB-51BE-6AC98772898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26630" y="1205215"/>
            <a:ext cx="8338740" cy="45427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1696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847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Model 5-2. Slopes-as-Outcomes Model: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Marginsplot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B8B9D6-453C-C626-B7BF-5CD26AE2EC8E}"/>
              </a:ext>
            </a:extLst>
          </p:cNvPr>
          <p:cNvSpPr/>
          <p:nvPr/>
        </p:nvSpPr>
        <p:spPr>
          <a:xfrm>
            <a:off x="807097" y="1104554"/>
            <a:ext cx="105778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buNone/>
            </a:pP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Marginsplot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install.packages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("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sjPlot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")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US" altLang="ko-KR" sz="1200" dirty="0" err="1">
                <a:solidFill>
                  <a:srgbClr val="5E5E5E"/>
                </a:solidFill>
                <a:latin typeface="Courier"/>
              </a:rPr>
              <a:t>install.packages</a:t>
            </a:r>
            <a:r>
              <a:rPr lang="en-US" altLang="ko-KR" sz="1200" dirty="0">
                <a:solidFill>
                  <a:srgbClr val="5E5E5E"/>
                </a:solidFill>
                <a:latin typeface="Courier"/>
              </a:rPr>
              <a:t>("effects")</a:t>
            </a:r>
            <a:br>
              <a:rPr lang="en-US" altLang="ko-KR" sz="1200" dirty="0"/>
            </a:b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library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 err="1">
                <a:solidFill>
                  <a:srgbClr val="003B4F"/>
                </a:solidFill>
                <a:latin typeface="Courier"/>
              </a:rPr>
              <a:t>sjPlot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US" altLang="ko-KR" sz="1200" dirty="0"/>
            </a:br>
            <a:r>
              <a:rPr lang="en-US" altLang="ko-KR" sz="1200" dirty="0" err="1">
                <a:solidFill>
                  <a:srgbClr val="4758AB"/>
                </a:solidFill>
                <a:latin typeface="Courier"/>
              </a:rPr>
              <a:t>plot_model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(model8,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type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20794D"/>
                </a:solidFill>
                <a:latin typeface="Courier"/>
              </a:rPr>
              <a:t>'pred'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terms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4758AB"/>
                </a:solidFill>
                <a:latin typeface="Courier"/>
              </a:rPr>
              <a:t>c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US" altLang="ko-KR" sz="1200" dirty="0">
                <a:solidFill>
                  <a:srgbClr val="20794D"/>
                </a:solidFill>
                <a:latin typeface="Courier"/>
              </a:rPr>
              <a:t>'ses_</a:t>
            </a:r>
            <a:r>
              <a:rPr lang="en-US" altLang="ko-KR" sz="1200" dirty="0" err="1">
                <a:solidFill>
                  <a:srgbClr val="20794D"/>
                </a:solidFill>
                <a:latin typeface="Courier"/>
              </a:rPr>
              <a:t>groupmc</a:t>
            </a:r>
            <a:r>
              <a:rPr lang="en-US" altLang="ko-KR" sz="1200" dirty="0">
                <a:solidFill>
                  <a:srgbClr val="20794D"/>
                </a:solidFill>
                <a:latin typeface="Courier"/>
              </a:rPr>
              <a:t>'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,</a:t>
            </a:r>
            <a:r>
              <a:rPr lang="en-US" altLang="ko-KR" sz="1200" dirty="0">
                <a:solidFill>
                  <a:srgbClr val="20794D"/>
                </a:solidFill>
                <a:latin typeface="Courier"/>
              </a:rPr>
              <a:t>'sector'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US" altLang="ko-KR" sz="1200" dirty="0" err="1">
                <a:solidFill>
                  <a:srgbClr val="657422"/>
                </a:solidFill>
                <a:latin typeface="Courier"/>
              </a:rPr>
              <a:t>ci.lvl</a:t>
            </a:r>
            <a:r>
              <a:rPr lang="en-US" altLang="ko-KR" sz="1200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US" altLang="ko-KR" sz="1200" dirty="0">
                <a:solidFill>
                  <a:srgbClr val="AD0000"/>
                </a:solidFill>
                <a:latin typeface="Courier"/>
              </a:rPr>
              <a:t>0.95</a:t>
            </a:r>
            <a:r>
              <a:rPr lang="en-US" altLang="ko-KR" sz="12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5DF76-2558-3F9C-44FF-88468A4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37" y="2372572"/>
            <a:ext cx="6978926" cy="34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834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847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Model Specification Summary</a:t>
            </a:r>
          </a:p>
        </p:txBody>
      </p:sp>
      <p:pic>
        <p:nvPicPr>
          <p:cNvPr id="6" name="Picture 1" descr="./summary.png">
            <a:extLst>
              <a:ext uri="{FF2B5EF4-FFF2-40B4-BE49-F238E27FC236}">
                <a16:creationId xmlns:a16="http://schemas.microsoft.com/office/drawing/2014/main" id="{19DE8A30-DB08-2C16-3DE0-C85F3F1032B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4177" y="1120188"/>
            <a:ext cx="10703645" cy="47127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09767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847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Model Specification Summary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EB77D-656C-28BE-BFBD-61648097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92" y="852199"/>
            <a:ext cx="4930015" cy="51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6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847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Module III: 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Sum-up</a:t>
            </a:r>
          </a:p>
        </p:txBody>
      </p:sp>
      <p:pic>
        <p:nvPicPr>
          <p:cNvPr id="2" name="Picture 1" descr="./결론.png">
            <a:extLst>
              <a:ext uri="{FF2B5EF4-FFF2-40B4-BE49-F238E27FC236}">
                <a16:creationId xmlns:a16="http://schemas.microsoft.com/office/drawing/2014/main" id="{CB02F074-5557-968C-F861-34FCBF4C068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7091" y="144005"/>
            <a:ext cx="5617817" cy="65699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9281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 vs. STATA (Summary &amp; Fit Statistics)</a:t>
            </a:r>
          </a:p>
        </p:txBody>
      </p:sp>
      <p:pic>
        <p:nvPicPr>
          <p:cNvPr id="2" name="Picture 1" descr="./compare1.png">
            <a:extLst>
              <a:ext uri="{FF2B5EF4-FFF2-40B4-BE49-F238E27FC236}">
                <a16:creationId xmlns:a16="http://schemas.microsoft.com/office/drawing/2014/main" id="{C965D10A-FE19-C559-27F7-FF23AE8B0FB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3392" y="1456635"/>
            <a:ext cx="10935723" cy="42981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863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 vs. STATA (Fixed Effects)</a:t>
            </a:r>
          </a:p>
        </p:txBody>
      </p:sp>
      <p:pic>
        <p:nvPicPr>
          <p:cNvPr id="3" name="Picture 1" descr="./compare2.png">
            <a:extLst>
              <a:ext uri="{FF2B5EF4-FFF2-40B4-BE49-F238E27FC236}">
                <a16:creationId xmlns:a16="http://schemas.microsoft.com/office/drawing/2014/main" id="{CA90EFCD-A366-06F3-0F85-14973C77900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30800" y="1876388"/>
            <a:ext cx="101304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05071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 vs. STATA (Random Effects)</a:t>
            </a:r>
          </a:p>
        </p:txBody>
      </p:sp>
      <p:pic>
        <p:nvPicPr>
          <p:cNvPr id="2" name="Picture 1" descr="./compare3.png">
            <a:extLst>
              <a:ext uri="{FF2B5EF4-FFF2-40B4-BE49-F238E27FC236}">
                <a16:creationId xmlns:a16="http://schemas.microsoft.com/office/drawing/2014/main" id="{7774D583-CE69-162E-4D54-7EA290B7332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6579" y="1016669"/>
            <a:ext cx="8398841" cy="50351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363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REML vs. MLE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2672C1-B2AB-58D5-3968-EC5E20CD1D11}"/>
              </a:ext>
            </a:extLst>
          </p:cNvPr>
          <p:cNvSpPr/>
          <p:nvPr/>
        </p:nvSpPr>
        <p:spPr>
          <a:xfrm>
            <a:off x="623392" y="925650"/>
            <a:ext cx="1057780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REML vs. MLE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REML</a:t>
            </a:r>
            <a:r>
              <a:rPr lang="ko-KR" altLang="en-US" sz="2000" dirty="0"/>
              <a:t>이 </a:t>
            </a:r>
            <a:r>
              <a:rPr lang="en-US" altLang="ko-KR" sz="2000" dirty="0"/>
              <a:t>Mixed Effect </a:t>
            </a:r>
            <a:r>
              <a:rPr lang="ko-KR" altLang="en-US" sz="2000" dirty="0"/>
              <a:t>모형 </a:t>
            </a:r>
            <a:r>
              <a:rPr lang="ko-KR" altLang="en-US" sz="2000" dirty="0" err="1"/>
              <a:t>추정시</a:t>
            </a:r>
            <a:r>
              <a:rPr lang="ko-KR" altLang="en-US" sz="2000" dirty="0"/>
              <a:t> </a:t>
            </a:r>
            <a:r>
              <a:rPr lang="en-US" altLang="ko-KR" sz="2000" dirty="0"/>
              <a:t>default </a:t>
            </a:r>
            <a:r>
              <a:rPr lang="ko-KR" altLang="en-US" sz="2000" dirty="0"/>
              <a:t>추정 방법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REML</a:t>
            </a:r>
            <a:r>
              <a:rPr lang="ko-KR" altLang="en-US" sz="2000" dirty="0"/>
              <a:t>이나 </a:t>
            </a:r>
            <a:r>
              <a:rPr lang="en-US" altLang="ko-KR" sz="2000" dirty="0"/>
              <a:t>MLE</a:t>
            </a:r>
            <a:r>
              <a:rPr lang="ko-KR" altLang="en-US" sz="2000" dirty="0"/>
              <a:t>나 비슷한 회귀계수를 추정함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REML</a:t>
            </a:r>
            <a:r>
              <a:rPr lang="ko-KR" altLang="en-US" sz="2000" dirty="0"/>
              <a:t>과 </a:t>
            </a:r>
            <a:r>
              <a:rPr lang="en-US" altLang="ko-KR" sz="2000" dirty="0"/>
              <a:t>MLE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variance component </a:t>
            </a:r>
            <a:r>
              <a:rPr lang="ko-KR" altLang="en-US" sz="2000" dirty="0"/>
              <a:t>추정에서 차이가 존재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Level-2 unit</a:t>
            </a:r>
            <a:r>
              <a:rPr lang="ko-KR" altLang="en-US" sz="2000" dirty="0"/>
              <a:t>들의 수가 </a:t>
            </a:r>
            <a:r>
              <a:rPr lang="ko-KR" altLang="en-US" sz="2000" dirty="0" err="1"/>
              <a:t>적을때</a:t>
            </a:r>
            <a:r>
              <a:rPr lang="en-US" altLang="ko-KR" sz="2000" dirty="0"/>
              <a:t>, MLE </a:t>
            </a:r>
            <a:r>
              <a:rPr lang="ko-KR" altLang="en-US" sz="2000" dirty="0"/>
              <a:t>분산에 대한 추정치가 </a:t>
            </a:r>
            <a:r>
              <a:rPr lang="en-US" altLang="ko-KR" sz="2000" dirty="0"/>
              <a:t>REML</a:t>
            </a:r>
            <a:r>
              <a:rPr lang="ko-KR" altLang="en-US" sz="2000" dirty="0"/>
              <a:t>보다 작게 계산되고</a:t>
            </a:r>
            <a:r>
              <a:rPr lang="en-US" altLang="ko-KR" sz="2000" dirty="0"/>
              <a:t>, </a:t>
            </a:r>
            <a:r>
              <a:rPr lang="ko-KR" altLang="en-US" sz="2000" dirty="0"/>
              <a:t>결과적으로 </a:t>
            </a:r>
            <a:r>
              <a:rPr lang="ko-KR" altLang="en-US" sz="2000" dirty="0" err="1"/>
              <a:t>좁은신뢰</a:t>
            </a:r>
            <a:r>
              <a:rPr lang="ko-KR" altLang="en-US" sz="2000" dirty="0"/>
              <a:t> 구간과 </a:t>
            </a:r>
            <a:r>
              <a:rPr lang="en-US" altLang="ko-KR" sz="2000" dirty="0"/>
              <a:t>biased</a:t>
            </a:r>
            <a:r>
              <a:rPr lang="ko-KR" altLang="en-US" sz="2000" dirty="0"/>
              <a:t>된 유의성 검정으로 이어짐</a:t>
            </a:r>
            <a:r>
              <a:rPr lang="en-US" altLang="ko-KR" sz="2000" dirty="0"/>
              <a:t>+</a:t>
            </a:r>
          </a:p>
          <a:p>
            <a:pPr lvl="1"/>
            <a:endParaRPr lang="ko-KR" alt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Likelihood Ratio test for nested models</a:t>
            </a:r>
            <a:r>
              <a:rPr lang="ko-KR" altLang="en-US" sz="2000" dirty="0"/>
              <a:t>로 검정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표본의 수가 작은 경우에 </a:t>
            </a:r>
            <a:r>
              <a:rPr lang="en-US" altLang="ko-KR" sz="2000" dirty="0"/>
              <a:t>REML </a:t>
            </a:r>
            <a:r>
              <a:rPr lang="ko-KR" altLang="en-US" sz="2000" dirty="0"/>
              <a:t>사용을 통해 </a:t>
            </a:r>
            <a:r>
              <a:rPr lang="en-US" altLang="ko-KR" sz="2000" dirty="0"/>
              <a:t>MLE</a:t>
            </a:r>
            <a:r>
              <a:rPr lang="ko-KR" altLang="en-US" sz="2000" dirty="0"/>
              <a:t>를 보정</a:t>
            </a:r>
            <a:r>
              <a:rPr lang="en-US" altLang="ko-KR" sz="2000" dirty="0"/>
              <a:t>, </a:t>
            </a:r>
            <a:r>
              <a:rPr lang="ko-KR" altLang="en-US" sz="2000" dirty="0"/>
              <a:t>표본의 수가 충분히 많을 경우 </a:t>
            </a:r>
            <a:r>
              <a:rPr lang="en-US" altLang="ko-KR" sz="2000" dirty="0"/>
              <a:t>MLE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만약 두 모형의 </a:t>
            </a:r>
            <a:r>
              <a:rPr lang="en-US" altLang="ko-KR" sz="2000" dirty="0"/>
              <a:t>fixed effect</a:t>
            </a:r>
            <a:r>
              <a:rPr lang="ko-KR" altLang="en-US" sz="2000" dirty="0"/>
              <a:t>들의 값이 동일하고</a:t>
            </a:r>
            <a:r>
              <a:rPr lang="en-US" altLang="ko-KR" sz="2000" dirty="0"/>
              <a:t>, random effect</a:t>
            </a:r>
            <a:r>
              <a:rPr lang="ko-KR" altLang="en-US" sz="2000" dirty="0"/>
              <a:t>의 값이 적다면 </a:t>
            </a:r>
            <a:r>
              <a:rPr lang="en-US" altLang="ko-KR" sz="2000" dirty="0"/>
              <a:t>REML</a:t>
            </a:r>
            <a:r>
              <a:rPr lang="ko-KR" altLang="en-US" sz="2000" dirty="0"/>
              <a:t>과 </a:t>
            </a:r>
            <a:r>
              <a:rPr lang="en-US" altLang="ko-KR" sz="2000" dirty="0"/>
              <a:t>MLE</a:t>
            </a:r>
            <a:r>
              <a:rPr lang="ko-KR" altLang="en-US" sz="2000" dirty="0"/>
              <a:t>는 혼용가능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만약 두 모형의 </a:t>
            </a:r>
            <a:r>
              <a:rPr lang="en-US" altLang="ko-KR" sz="2000" dirty="0"/>
              <a:t>fixed effect</a:t>
            </a:r>
            <a:r>
              <a:rPr lang="ko-KR" altLang="en-US" sz="2000" dirty="0"/>
              <a:t>들의 값이 다르고</a:t>
            </a:r>
            <a:r>
              <a:rPr lang="en-US" altLang="ko-KR" sz="2000" dirty="0"/>
              <a:t>, random effect</a:t>
            </a:r>
            <a:r>
              <a:rPr lang="ko-KR" altLang="en-US" sz="2000" dirty="0"/>
              <a:t>의 값이 적다면 </a:t>
            </a:r>
            <a:r>
              <a:rPr lang="en-US" altLang="ko-KR" sz="2000" dirty="0"/>
              <a:t>MLE</a:t>
            </a:r>
            <a:r>
              <a:rPr lang="ko-KR" altLang="en-US" sz="2000" dirty="0"/>
              <a:t>를 사용해야 함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현실적으로는 수준 간 상호작용 같은 경우 </a:t>
            </a:r>
            <a:r>
              <a:rPr lang="en-US" altLang="ko-KR" sz="2000" dirty="0"/>
              <a:t>MLE </a:t>
            </a:r>
            <a:r>
              <a:rPr lang="ko-KR" altLang="en-US" sz="2000" dirty="0"/>
              <a:t>사용 </a:t>
            </a:r>
            <a:r>
              <a:rPr lang="en-US" altLang="ko-KR" sz="2000" dirty="0"/>
              <a:t>- estimation </a:t>
            </a:r>
            <a:r>
              <a:rPr lang="ko-KR" altLang="en-US" sz="2000" dirty="0"/>
              <a:t>속도</a:t>
            </a:r>
          </a:p>
        </p:txBody>
      </p:sp>
    </p:spTree>
    <p:extLst>
      <p:ext uri="{BB962C8B-B14F-4D97-AF65-F5344CB8AC3E}">
        <p14:creationId xmlns:p14="http://schemas.microsoft.com/office/powerpoint/2010/main" val="36875572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Sample</a:t>
            </a:r>
          </a:p>
        </p:txBody>
      </p:sp>
      <p:pic>
        <p:nvPicPr>
          <p:cNvPr id="2" name="Picture 1" descr="./sample1.png">
            <a:extLst>
              <a:ext uri="{FF2B5EF4-FFF2-40B4-BE49-F238E27FC236}">
                <a16:creationId xmlns:a16="http://schemas.microsoft.com/office/drawing/2014/main" id="{30E5CF1B-2D36-0187-E182-4E001180C71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1315" y="1450981"/>
            <a:ext cx="9149369" cy="4051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67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/>
              <p:nvPr/>
            </p:nvSpPr>
            <p:spPr>
              <a:xfrm>
                <a:off x="1285108" y="1459230"/>
                <a:ext cx="9621783" cy="393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</a:t>
                </a:r>
                <a:r>
                  <a:rPr lang="ko-KR" altLang="en-US" sz="2000" b="1" dirty="0"/>
                  <a:t>학생들은 각 학교에 내재한 구조</a:t>
                </a:r>
                <a:endParaRPr lang="en-US" altLang="ko-KR" sz="2000" b="1" dirty="0"/>
              </a:p>
              <a:p>
                <a:pPr marL="800100" marR="0" lvl="1" indent="-342900" fontAlgn="base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2000" dirty="0">
                    <a:ea typeface="나눔바른고딕" panose="020B0603020101020101"/>
                  </a:rPr>
                  <a:t>동일 반에 속한 학생들은 학교의 문화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>
                    <a:ea typeface="나눔바른고딕" panose="020B0603020101020101"/>
                  </a:rPr>
                  <a:t>학습환경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>
                    <a:ea typeface="나눔바른고딕" panose="020B0603020101020101"/>
                  </a:rPr>
                  <a:t>친구관계</a:t>
                </a:r>
                <a:r>
                  <a:rPr lang="en-US" altLang="ko-KR" sz="2000" dirty="0">
                    <a:ea typeface="나눔바른고딕" panose="020B0603020101020101"/>
                  </a:rPr>
                  <a:t>, </a:t>
                </a:r>
                <a:r>
                  <a:rPr lang="ko-KR" altLang="en-US" sz="2000" dirty="0">
                    <a:ea typeface="나눔바른고딕" panose="020B0603020101020101"/>
                  </a:rPr>
                  <a:t>교사 등 수많은 요인들을 공유</a:t>
                </a:r>
                <a:endParaRPr lang="en-US" altLang="ko-KR" sz="2000" dirty="0">
                  <a:ea typeface="나눔바른고딕" panose="020B0603020101020101"/>
                </a:endParaRPr>
              </a:p>
              <a:p>
                <a:pPr marL="342900" indent="-34290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2000" b="1" dirty="0"/>
                  <a:t>상호의존성</a:t>
                </a:r>
                <a:endParaRPr lang="ko-KR" altLang="en-US" sz="2000" dirty="0"/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 err="1"/>
                  <a:t>개인을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둘러싼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지역의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경제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사회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문화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제도</a:t>
                </a:r>
                <a:r>
                  <a:rPr lang="ko-KR" altLang="en-US" sz="2000" dirty="0"/>
                  <a:t> 및 </a:t>
                </a:r>
                <a:r>
                  <a:rPr lang="ko-KR" altLang="en-US" sz="2000" dirty="0" err="1"/>
                  <a:t>물리적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특성이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개개인의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행동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선호도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가치관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등에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영향을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미치기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때문</a:t>
                </a:r>
                <a:endParaRPr lang="ko-KR" altLang="en-US" sz="2000" dirty="0"/>
              </a:p>
              <a:p>
                <a:pPr marL="800100" lvl="1" indent="-342900">
                  <a:buFontTx/>
                  <a:buChar char="-"/>
                </a:pPr>
                <a:r>
                  <a:rPr lang="ko-KR" altLang="en-US" sz="2000" dirty="0" err="1"/>
                  <a:t>관찰단위인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학생들은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동일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학교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동일</a:t>
                </a:r>
                <a:r>
                  <a:rPr lang="ko-KR" altLang="en-US" sz="2000" dirty="0"/>
                  <a:t> 반 </a:t>
                </a:r>
                <a:r>
                  <a:rPr lang="ko-KR" altLang="en-US" sz="2000" dirty="0" err="1"/>
                  <a:t>내에서는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 err="1"/>
                  <a:t>상호의존성</a:t>
                </a:r>
                <a:r>
                  <a:rPr lang="ko-KR" altLang="en-US" sz="2000" dirty="0" err="1"/>
                  <a:t>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가지게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되고</a:t>
                </a:r>
                <a:r>
                  <a:rPr lang="en-US" altLang="ko-KR" sz="2000" dirty="0"/>
                  <a:t>, </a:t>
                </a:r>
                <a:r>
                  <a:rPr lang="ko-KR" altLang="en-US" sz="2000" dirty="0" err="1"/>
                  <a:t>소속이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다르면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독립성을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갖음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0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독립성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가정이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결과적으로</a:t>
                </a:r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위배되게</a:t>
                </a:r>
                <a:r>
                  <a:rPr lang="ko-KR" altLang="en-US" sz="2000" dirty="0"/>
                  <a:t> 됨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b="1" dirty="0" err="1"/>
                  <a:t>복수의</a:t>
                </a:r>
                <a:r>
                  <a:rPr lang="ko-KR" altLang="en-US" sz="2000" b="1" dirty="0"/>
                  <a:t> </a:t>
                </a:r>
                <a:r>
                  <a:rPr lang="en-US" altLang="ko-KR" sz="2000" b="1" dirty="0"/>
                  <a:t>Unit of Analysis</a:t>
                </a:r>
              </a:p>
              <a:p>
                <a:pPr marL="800100" lvl="1" indent="-342900">
                  <a:buFont typeface="맑은 고딕" panose="020B0503020000020004" pitchFamily="50" charset="-127"/>
                  <a:buChar char="-"/>
                </a:pPr>
                <a:r>
                  <a:rPr lang="ko-KR" altLang="en-US" sz="2000" dirty="0"/>
                  <a:t>학생수준에서의 변수 </a:t>
                </a:r>
                <a:r>
                  <a:rPr lang="en-US" altLang="ko-KR" sz="2000" dirty="0"/>
                  <a:t>(Level 1), </a:t>
                </a:r>
                <a:r>
                  <a:rPr lang="ko-KR" altLang="en-US" sz="2000" dirty="0"/>
                  <a:t>학교수준에서의 변수 </a:t>
                </a:r>
                <a:r>
                  <a:rPr lang="en-US" altLang="ko-KR" sz="2000" dirty="0"/>
                  <a:t>(Level 2)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ko-KR" altLang="en-US" sz="2000" b="1" dirty="0"/>
                  <a:t>불균형 자료</a:t>
                </a:r>
                <a:endParaRPr lang="ko-KR" altLang="en-US" sz="2000" dirty="0"/>
              </a:p>
              <a:p>
                <a:pPr marL="800100" lvl="1" indent="-342900">
                  <a:buFont typeface="맑은 고딕" panose="020B0503020000020004" pitchFamily="50" charset="-127"/>
                  <a:buChar char="-"/>
                </a:pPr>
                <a:r>
                  <a:rPr lang="ko-KR" altLang="en-US" sz="2000" dirty="0"/>
                  <a:t>각 학교별로 학생이 다르기에 관측치는 일반적으로 같을 수 없음</a:t>
                </a: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6B3E01-A4D9-4F05-9A85-9E004A486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08" y="1459230"/>
                <a:ext cx="9621783" cy="3939540"/>
              </a:xfrm>
              <a:prstGeom prst="rect">
                <a:avLst/>
              </a:prstGeom>
              <a:blipFill>
                <a:blip r:embed="rId2"/>
                <a:stretch>
                  <a:fillRect l="-570" t="-773" b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021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Sample</a:t>
            </a:r>
          </a:p>
        </p:txBody>
      </p:sp>
      <p:pic>
        <p:nvPicPr>
          <p:cNvPr id="3" name="Picture 1" descr="./summary1.png">
            <a:extLst>
              <a:ext uri="{FF2B5EF4-FFF2-40B4-BE49-F238E27FC236}">
                <a16:creationId xmlns:a16="http://schemas.microsoft.com/office/drawing/2014/main" id="{6C04A23C-5301-CD31-1B9E-145DDE40584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6821" y="901381"/>
            <a:ext cx="9758357" cy="502482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91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Sample</a:t>
            </a:r>
          </a:p>
        </p:txBody>
      </p:sp>
      <p:pic>
        <p:nvPicPr>
          <p:cNvPr id="2" name="Picture 1" descr="./summary2.png">
            <a:extLst>
              <a:ext uri="{FF2B5EF4-FFF2-40B4-BE49-F238E27FC236}">
                <a16:creationId xmlns:a16="http://schemas.microsoft.com/office/drawing/2014/main" id="{13A63072-75A5-7F35-A6BF-0B3283604D5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5225" y="852199"/>
            <a:ext cx="7321550" cy="50631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6532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4D4B1F-6275-457D-A8E0-2581C9438223}"/>
              </a:ext>
            </a:extLst>
          </p:cNvPr>
          <p:cNvGrpSpPr/>
          <p:nvPr/>
        </p:nvGrpSpPr>
        <p:grpSpPr>
          <a:xfrm>
            <a:off x="335360" y="6051795"/>
            <a:ext cx="11521280" cy="98365"/>
            <a:chOff x="335360" y="6260138"/>
            <a:chExt cx="11521280" cy="983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260D0DE-73DE-4C99-9844-1EC5BB964840}"/>
                </a:ext>
              </a:extLst>
            </p:cNvPr>
            <p:cNvCxnSpPr/>
            <p:nvPr/>
          </p:nvCxnSpPr>
          <p:spPr>
            <a:xfrm>
              <a:off x="335360" y="6309320"/>
              <a:ext cx="1152128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628490-EEF9-405B-828B-85EE6069143F}"/>
                </a:ext>
              </a:extLst>
            </p:cNvPr>
            <p:cNvSpPr/>
            <p:nvPr/>
          </p:nvSpPr>
          <p:spPr>
            <a:xfrm>
              <a:off x="335360" y="6260138"/>
              <a:ext cx="288032" cy="983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FB55A6-D1B2-D73F-9576-1673A987031B}"/>
              </a:ext>
            </a:extLst>
          </p:cNvPr>
          <p:cNvSpPr txBox="1"/>
          <p:nvPr/>
        </p:nvSpPr>
        <p:spPr>
          <a:xfrm>
            <a:off x="699409" y="390534"/>
            <a:ext cx="75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Sample</a:t>
            </a:r>
          </a:p>
        </p:txBody>
      </p:sp>
      <p:pic>
        <p:nvPicPr>
          <p:cNvPr id="3" name="Picture 1" descr="./summary3.png">
            <a:extLst>
              <a:ext uri="{FF2B5EF4-FFF2-40B4-BE49-F238E27FC236}">
                <a16:creationId xmlns:a16="http://schemas.microsoft.com/office/drawing/2014/main" id="{7CCD4051-406D-6A13-470A-77DE2374299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90675" y="1456812"/>
            <a:ext cx="9010649" cy="45949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96074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" y="4"/>
            <a:ext cx="12191999" cy="6213620"/>
            <a:chOff x="0" y="1"/>
            <a:chExt cx="12191999" cy="6213621"/>
          </a:xfrm>
        </p:grpSpPr>
        <p:sp>
          <p:nvSpPr>
            <p:cNvPr id="2" name="직사각형 1"/>
            <p:cNvSpPr/>
            <p:nvPr/>
          </p:nvSpPr>
          <p:spPr>
            <a:xfrm>
              <a:off x="0" y="1"/>
              <a:ext cx="12191999" cy="3831220"/>
            </a:xfrm>
            <a:prstGeom prst="rect">
              <a:avLst/>
            </a:prstGeom>
            <a:solidFill>
              <a:srgbClr val="17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05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</a:t>
              </a: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   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A3ED572-EF26-45F7-8F99-7E32AE53946A}"/>
                </a:ext>
              </a:extLst>
            </p:cNvPr>
            <p:cNvGrpSpPr/>
            <p:nvPr/>
          </p:nvGrpSpPr>
          <p:grpSpPr>
            <a:xfrm>
              <a:off x="1007433" y="2453417"/>
              <a:ext cx="10177131" cy="3760205"/>
              <a:chOff x="1007430" y="2448943"/>
              <a:chExt cx="10177131" cy="37602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BD438-B06D-48DF-9D2E-76D3BA6D961A}"/>
                  </a:ext>
                </a:extLst>
              </p:cNvPr>
              <p:cNvSpPr txBox="1"/>
              <p:nvPr/>
            </p:nvSpPr>
            <p:spPr>
              <a:xfrm>
                <a:off x="1007430" y="2448943"/>
                <a:ext cx="10177131" cy="107721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메타분석</a:t>
                </a:r>
                <a:endParaRPr lang="en-US" altLang="ko-KR" sz="4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Freestyle Script" panose="030804020302050B0404" pitchFamily="66" charset="0"/>
                    <a:ea typeface="나눔바른고딕" panose="020B0603020101020101" pitchFamily="50" charset="-127"/>
                  </a:rPr>
                  <a:t>Meta Analysis</a:t>
                </a:r>
                <a:endParaRPr lang="ko-KR" altLang="en-US" sz="2400" dirty="0">
                  <a:solidFill>
                    <a:schemeClr val="bg1"/>
                  </a:solidFill>
                  <a:latin typeface="Freestyle Script" panose="030804020302050B0404" pitchFamily="66" charset="0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25AF7-DC3F-4002-AF6E-31725609AD66}"/>
                  </a:ext>
                </a:extLst>
              </p:cNvPr>
              <p:cNvSpPr txBox="1"/>
              <p:nvPr/>
            </p:nvSpPr>
            <p:spPr>
              <a:xfrm>
                <a:off x="4186626" y="4683409"/>
                <a:ext cx="3974742" cy="152573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 상 원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(sangwon.ju@snu.ac.kr)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846293" y="1915611"/>
              <a:ext cx="24994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2022</a:t>
              </a:r>
              <a:r>
                <a:rPr lang="ko-KR" altLang="en-US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 </a:t>
              </a:r>
              <a:r>
                <a:rPr lang="en-US" altLang="ko-KR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BK </a:t>
              </a:r>
              <a:r>
                <a:rPr lang="ko-KR" altLang="en-US" dirty="0">
                  <a:solidFill>
                    <a:srgbClr val="1A449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방법론 특강 </a:t>
              </a:r>
              <a:endParaRPr lang="en-US" altLang="ko-KR" dirty="0">
                <a:solidFill>
                  <a:srgbClr val="1A449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" y="0"/>
            <a:ext cx="12191999" cy="3831220"/>
            <a:chOff x="0" y="1"/>
            <a:chExt cx="12191999" cy="3831220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1999" cy="3831220"/>
            </a:xfrm>
            <a:prstGeom prst="rect">
              <a:avLst/>
            </a:prstGeom>
            <a:solidFill>
              <a:srgbClr val="17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05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</a:t>
              </a:r>
            </a:p>
            <a:p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     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CBD438-B06D-48DF-9D2E-76D3BA6D961A}"/>
                </a:ext>
              </a:extLst>
            </p:cNvPr>
            <p:cNvSpPr txBox="1"/>
            <p:nvPr/>
          </p:nvSpPr>
          <p:spPr>
            <a:xfrm>
              <a:off x="1085432" y="1749214"/>
              <a:ext cx="10177131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 사 합 </a:t>
              </a:r>
              <a:r>
                <a:rPr lang="ko-KR" altLang="en-US" sz="60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</a:t>
              </a:r>
              <a:r>
                <a:rPr lang="ko-KR" altLang="en-US" sz="6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</a:t>
              </a:r>
              <a:r>
                <a:rPr lang="en-US" altLang="ko-KR" sz="6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14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9525</TotalTime>
  <Words>7547</Words>
  <Application>Microsoft Office PowerPoint</Application>
  <PresentationFormat>와이드스크린</PresentationFormat>
  <Paragraphs>788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1" baseType="lpstr">
      <vt:lpstr>Courier</vt:lpstr>
      <vt:lpstr>나눔바른고딕</vt:lpstr>
      <vt:lpstr>나눔바른고딕 Light</vt:lpstr>
      <vt:lpstr>맑은 고딕</vt:lpstr>
      <vt:lpstr>Arial</vt:lpstr>
      <vt:lpstr>Cambria Math</vt:lpstr>
      <vt:lpstr>Freestyle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Sunmin Lee</dc:creator>
  <cp:lastModifiedBy>주상원</cp:lastModifiedBy>
  <cp:revision>695</cp:revision>
  <dcterms:created xsi:type="dcterms:W3CDTF">2020-03-02T06:22:03Z</dcterms:created>
  <dcterms:modified xsi:type="dcterms:W3CDTF">2023-01-30T06:53:36Z</dcterms:modified>
</cp:coreProperties>
</file>